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97" r:id="rId4"/>
    <p:sldId id="311" r:id="rId5"/>
    <p:sldId id="312" r:id="rId6"/>
    <p:sldId id="298" r:id="rId7"/>
    <p:sldId id="313" r:id="rId8"/>
    <p:sldId id="299" r:id="rId9"/>
    <p:sldId id="314" r:id="rId10"/>
    <p:sldId id="305" r:id="rId11"/>
    <p:sldId id="300" r:id="rId12"/>
    <p:sldId id="315" r:id="rId13"/>
    <p:sldId id="316" r:id="rId14"/>
    <p:sldId id="317" r:id="rId15"/>
    <p:sldId id="318" r:id="rId16"/>
    <p:sldId id="287" r:id="rId17"/>
    <p:sldId id="319" r:id="rId18"/>
    <p:sldId id="320" r:id="rId19"/>
    <p:sldId id="332" r:id="rId20"/>
    <p:sldId id="288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07" r:id="rId29"/>
    <p:sldId id="328" r:id="rId30"/>
    <p:sldId id="329" r:id="rId31"/>
    <p:sldId id="330" r:id="rId32"/>
    <p:sldId id="331" r:id="rId33"/>
    <p:sldId id="304" r:id="rId34"/>
  </p:sldIdLst>
  <p:sldSz cx="12192000" cy="6858000"/>
  <p:notesSz cx="6858000" cy="9144000"/>
  <p:embeddedFontLst>
    <p:embeddedFont>
      <p:font typeface="나눔스퀘어라운드 ExtraBold" panose="020B0600000101010101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39"/>
    <a:srgbClr val="39A0FF"/>
    <a:srgbClr val="2E75B6"/>
    <a:srgbClr val="47A4DC"/>
    <a:srgbClr val="5EC4F1"/>
    <a:srgbClr val="EF5353"/>
    <a:srgbClr val="E6DBD2"/>
    <a:srgbClr val="E3E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66749" autoAdjust="0"/>
  </p:normalViewPr>
  <p:slideViewPr>
    <p:cSldViewPr snapToGrid="0">
      <p:cViewPr varScale="1">
        <p:scale>
          <a:sx n="66" d="100"/>
          <a:sy n="66" d="100"/>
        </p:scale>
        <p:origin x="2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AA8D5-C419-46BE-8313-2DA7BD195D61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81A41-815B-4ACA-AEBE-4EE02D0F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5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https://www.google.com/url?sa=i&amp;url=https%3A%2F%2Fdbuglab.com%2Fweb-development&amp;psig=AOvVaw3EDe1mwUtUxsuCS8Ng80tp&amp;ust=1648693262750000&amp;source=images&amp;cd=vfe&amp;ved=0CAsQjRxqFwoTCJiIpJbj7PYCFQAAAAAdAAAAABA7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9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4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7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5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928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9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12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54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53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666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2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61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Mime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파일의 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99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50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10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96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71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66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7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7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81A41-815B-4ACA-AEBE-4EE02D0F57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6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https://better-together.tistory.com/74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77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https://better-together.tistory.com/74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35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https://better-together.tistory.com/74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03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7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2C3ED-246E-4CF5-987B-A3FA45EF00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64AE0-6DDA-4F6E-85FC-32D51B74E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3BD43-8527-4147-A823-2771814D1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D2FAA-6567-4C1C-BFF8-8C44416C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57254-A819-45AB-A80D-67801AA0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29588-CF20-4D74-BA50-09CFE447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06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A1B30-14F0-4641-A9F3-32338C64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9093BC-AA08-49B8-93FA-7AEB77C42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97B90-2733-4C8E-AE65-4ED55011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D78F3-9985-4B54-9AC7-1084F4C4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E632E-083A-4E35-8CE2-CECCEF72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0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37C132-5291-490D-96BD-669BF139A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25611E-7193-435B-B334-2D6F34F95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2F5E70-BD0B-4D92-8D8D-4D92401B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A6B8C-E100-4F3D-9B40-248CFE58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8D284-6DCA-4F37-9F7F-83F261C6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75FF1-7C78-4126-BF95-1EB7D40D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D1CCB-26F3-4EFF-9DB0-0A2936DC0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E8E0C-8AF0-4945-A601-9FE7BB53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F0E68-A2A5-4A80-BA9A-6E40DFC8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E8031-71B7-4DB7-A928-16B7BE3B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3E07-2C52-4D4B-A81B-D7D5E684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AD8E2-3F78-4194-9EFC-794B2A74F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82BBC-1C83-4C16-9753-F88AA10A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2948E-118C-47FF-80A1-2A3AD7E3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35CB5-240F-4713-8D9E-E2CC79AA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89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49946-704B-48E3-A189-7A43E417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50FCF-3810-47B9-BB74-695598A20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C83D73-2572-419F-80EA-E7DD23F57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C89F8-6542-45B4-81E0-CBDD06CA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7FEA5-A214-4B24-9AAD-5986A66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9229D2-074D-4759-85A1-34FD9990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3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B9B15-1F06-4F83-909D-6B19FD72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96BA38-1EC4-4A97-B57C-F34089C4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7277DC-AE75-4A04-BA0E-00082E5F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F69433-3647-417A-BEA1-D453ED44A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CEFE01-B62F-44D9-873F-AAA19FD74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4915BF-5E2C-4147-BFD3-8FB89FED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C89F94-C3A8-4F52-9953-4FD57858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7F3F94-DBC8-4EF5-AA40-34CB0C7B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6E639-3897-4947-A42E-7E84E3C9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F5BEA0-8964-4401-AEAF-A149000A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F1E706-9B3A-4D43-8BD2-A2F57B9E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EAB0FB-2073-4EE0-9313-9683A90D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132BE8-65AB-4C1C-B16B-D799C54B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07616-2A1E-4A32-B659-BD2F55C6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F3F52-B0EA-4A61-B64E-DB01218E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C727D-BD4E-48D3-914B-D9D9F032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5E36E1-4558-4AC6-A1D9-1070961C4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D8652-80AA-4239-8A91-8E4275846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1186C4-FBE1-4452-B95A-EF1B753A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23CC1-6C81-487A-9B71-F4155761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41AD0-C10F-4439-8619-B63E2D18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5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FB053-F91E-452A-8850-FA237245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1E870-166A-406D-BE17-694180819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90A6C-8BF1-49AF-87D2-CCD9CEA71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98EE3-D25B-4D52-AEDE-A013A042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5798-0E60-4861-A3A0-29E90FE1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E6056B-C223-4B3E-837C-EE738C47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2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C758F7-4C36-45BB-98F3-D60762DE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55AAA-20E6-4914-8AC6-91F89BFD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0BB60-8BF6-478E-8A9D-EEABAC04C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C7533-2F69-47BA-B806-10F743306D0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03D85E-E765-4B3E-B141-7691F526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DA03D-D5D9-4596-8ED3-01B1BD64A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04515-09D3-4530-AFCE-395E40B51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8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8E59E9-C13D-4339-8B2F-96DE9F4FDBDB}"/>
              </a:ext>
            </a:extLst>
          </p:cNvPr>
          <p:cNvSpPr txBox="1"/>
          <p:nvPr/>
        </p:nvSpPr>
        <p:spPr>
          <a:xfrm>
            <a:off x="256184" y="2784459"/>
            <a:ext cx="6035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JSP/Servlet</a:t>
            </a:r>
            <a:endParaRPr lang="ko-KR" altLang="en-US" sz="7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3FD40-3C54-48C7-B8B5-21741945FF4D}"/>
              </a:ext>
            </a:extLst>
          </p:cNvPr>
          <p:cNvSpPr txBox="1"/>
          <p:nvPr/>
        </p:nvSpPr>
        <p:spPr>
          <a:xfrm>
            <a:off x="256184" y="6007847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강예진 연구원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988376-1C94-449F-BEA7-31E169D64749}"/>
              </a:ext>
            </a:extLst>
          </p:cNvPr>
          <p:cNvSpPr/>
          <p:nvPr/>
        </p:nvSpPr>
        <p:spPr>
          <a:xfrm>
            <a:off x="-204186" y="217457"/>
            <a:ext cx="12202146" cy="64230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Top Best Web Development Services Company">
            <a:extLst>
              <a:ext uri="{FF2B5EF4-FFF2-40B4-BE49-F238E27FC236}">
                <a16:creationId xmlns:a16="http://schemas.microsoft.com/office/drawing/2014/main" id="{5B8118D2-9911-4E01-9B7A-28F2017CA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67" y="611924"/>
            <a:ext cx="6165541" cy="61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31485D-F7FB-4D36-B706-605C83597EEA}"/>
              </a:ext>
            </a:extLst>
          </p:cNvPr>
          <p:cNvSpPr txBox="1"/>
          <p:nvPr/>
        </p:nvSpPr>
        <p:spPr>
          <a:xfrm>
            <a:off x="256184" y="4073541"/>
            <a:ext cx="5569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ch3.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JSP_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구성요소</a:t>
            </a:r>
          </a:p>
        </p:txBody>
      </p:sp>
    </p:spTree>
    <p:extLst>
      <p:ext uri="{BB962C8B-B14F-4D97-AF65-F5344CB8AC3E}">
        <p14:creationId xmlns:p14="http://schemas.microsoft.com/office/powerpoint/2010/main" val="1942085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F4EB924-0557-4FDA-978C-733A0282EA29}"/>
              </a:ext>
            </a:extLst>
          </p:cNvPr>
          <p:cNvSpPr txBox="1"/>
          <p:nvPr/>
        </p:nvSpPr>
        <p:spPr>
          <a:xfrm>
            <a:off x="156948" y="62146"/>
            <a:ext cx="535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vs Servlet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AAE85-2DD5-4794-A34B-552CBA5BA423}"/>
              </a:ext>
            </a:extLst>
          </p:cNvPr>
          <p:cNvSpPr txBox="1"/>
          <p:nvPr/>
        </p:nvSpPr>
        <p:spPr>
          <a:xfrm>
            <a:off x="2504661" y="1543658"/>
            <a:ext cx="2311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</a:t>
            </a:r>
            <a:endParaRPr lang="ko-KR" altLang="en-US" sz="48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F9D7E-7461-49D4-BD3B-39F19D2C1F7B}"/>
              </a:ext>
            </a:extLst>
          </p:cNvPr>
          <p:cNvSpPr txBox="1"/>
          <p:nvPr/>
        </p:nvSpPr>
        <p:spPr>
          <a:xfrm>
            <a:off x="8024190" y="1543658"/>
            <a:ext cx="126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4800" dirty="0">
              <a:solidFill>
                <a:srgbClr val="FF983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A8ECC-2F55-432D-A745-0890B38B38DA}"/>
              </a:ext>
            </a:extLst>
          </p:cNvPr>
          <p:cNvSpPr txBox="1"/>
          <p:nvPr/>
        </p:nvSpPr>
        <p:spPr>
          <a:xfrm>
            <a:off x="2050209" y="430161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복잡한 로직 구현에 적합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1F0BB-0593-4E81-8E8A-CA3616BFBC9C}"/>
              </a:ext>
            </a:extLst>
          </p:cNvPr>
          <p:cNvSpPr txBox="1"/>
          <p:nvPr/>
        </p:nvSpPr>
        <p:spPr>
          <a:xfrm>
            <a:off x="7323677" y="430161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화면작성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 용이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E857B-CEE5-49EE-85B0-848785C7EAEA}"/>
              </a:ext>
            </a:extLst>
          </p:cNvPr>
          <p:cNvSpPr/>
          <p:nvPr/>
        </p:nvSpPr>
        <p:spPr>
          <a:xfrm>
            <a:off x="7474526" y="2798073"/>
            <a:ext cx="2376264" cy="1080120"/>
          </a:xfrm>
          <a:prstGeom prst="rect">
            <a:avLst/>
          </a:prstGeom>
          <a:solidFill>
            <a:srgbClr val="61575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33D94-885D-4B84-AE94-F56D49E5CC47}"/>
              </a:ext>
            </a:extLst>
          </p:cNvPr>
          <p:cNvSpPr txBox="1"/>
          <p:nvPr/>
        </p:nvSpPr>
        <p:spPr>
          <a:xfrm>
            <a:off x="7174619" y="287008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HTML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코드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조선일보명조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185CCC-84A9-481D-8FC0-A5EDF35B8ECF}"/>
              </a:ext>
            </a:extLst>
          </p:cNvPr>
          <p:cNvSpPr/>
          <p:nvPr/>
        </p:nvSpPr>
        <p:spPr>
          <a:xfrm>
            <a:off x="8141648" y="3311915"/>
            <a:ext cx="1702342" cy="557768"/>
          </a:xfrm>
          <a:prstGeom prst="rect">
            <a:avLst/>
          </a:prstGeom>
          <a:solidFill>
            <a:srgbClr val="61575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EA366-ECC6-4572-AF16-76163EA83412}"/>
              </a:ext>
            </a:extLst>
          </p:cNvPr>
          <p:cNvSpPr txBox="1"/>
          <p:nvPr/>
        </p:nvSpPr>
        <p:spPr>
          <a:xfrm>
            <a:off x="7822691" y="337413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코드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조선일보명조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6DD806-0E91-475A-8E3D-53CCDF75C2BF}"/>
              </a:ext>
            </a:extLst>
          </p:cNvPr>
          <p:cNvSpPr/>
          <p:nvPr/>
        </p:nvSpPr>
        <p:spPr>
          <a:xfrm>
            <a:off x="2504661" y="2798073"/>
            <a:ext cx="2376264" cy="1080120"/>
          </a:xfrm>
          <a:prstGeom prst="rect">
            <a:avLst/>
          </a:prstGeom>
          <a:solidFill>
            <a:srgbClr val="61575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FB25A6-9A0C-4A41-B6DF-3B0B392B6415}"/>
              </a:ext>
            </a:extLst>
          </p:cNvPr>
          <p:cNvSpPr/>
          <p:nvPr/>
        </p:nvSpPr>
        <p:spPr>
          <a:xfrm>
            <a:off x="3167973" y="3302129"/>
            <a:ext cx="1702342" cy="557768"/>
          </a:xfrm>
          <a:prstGeom prst="rect">
            <a:avLst/>
          </a:prstGeom>
          <a:solidFill>
            <a:srgbClr val="61575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33D723-9E6A-4FA9-8CEB-2DED9422922A}"/>
              </a:ext>
            </a:extLst>
          </p:cNvPr>
          <p:cNvSpPr txBox="1"/>
          <p:nvPr/>
        </p:nvSpPr>
        <p:spPr>
          <a:xfrm>
            <a:off x="2216629" y="287008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코드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조선일보명조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347A19-4D8B-47F1-BB98-E050DE62062B}"/>
              </a:ext>
            </a:extLst>
          </p:cNvPr>
          <p:cNvSpPr txBox="1"/>
          <p:nvPr/>
        </p:nvSpPr>
        <p:spPr>
          <a:xfrm>
            <a:off x="2864701" y="337413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HTML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조선일보명조" pitchFamily="18" charset="-127"/>
              </a:rPr>
              <a:t>코드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조선일보명조" pitchFamily="18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79633C4-E188-4965-A391-47A8FC2B86DB}"/>
              </a:ext>
            </a:extLst>
          </p:cNvPr>
          <p:cNvSpPr/>
          <p:nvPr/>
        </p:nvSpPr>
        <p:spPr>
          <a:xfrm>
            <a:off x="1310179" y="5624498"/>
            <a:ext cx="653831" cy="282411"/>
          </a:xfrm>
          <a:prstGeom prst="rightArrow">
            <a:avLst/>
          </a:prstGeom>
          <a:solidFill>
            <a:schemeClr val="accent2"/>
          </a:solidFill>
          <a:ln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0B6EF5F-C217-4C67-A6F8-0CC0BEAB48A3}"/>
              </a:ext>
            </a:extLst>
          </p:cNvPr>
          <p:cNvSpPr txBox="1"/>
          <p:nvPr/>
        </p:nvSpPr>
        <p:spPr>
          <a:xfrm>
            <a:off x="2153019" y="5504093"/>
            <a:ext cx="889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로직 구현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중심의 코드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623BDF-9C82-410A-A69D-1C7EEBBD9342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933428A-CE3D-4ADB-8121-6F36866A4598}"/>
              </a:ext>
            </a:extLst>
          </p:cNvPr>
          <p:cNvSpPr txBox="1"/>
          <p:nvPr/>
        </p:nvSpPr>
        <p:spPr>
          <a:xfrm>
            <a:off x="156948" y="62146"/>
            <a:ext cx="830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구성요소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2616A1-3E57-47FC-A807-D21E643A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9" y="1148627"/>
            <a:ext cx="10927902" cy="52987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070EE0-BF41-4DA5-ADCD-0BDA77054A1F}"/>
              </a:ext>
            </a:extLst>
          </p:cNvPr>
          <p:cNvSpPr/>
          <p:nvPr/>
        </p:nvSpPr>
        <p:spPr>
          <a:xfrm>
            <a:off x="954637" y="4212250"/>
            <a:ext cx="3130801" cy="1198649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AB7D28-DEBB-4592-8326-5FC670564DD9}"/>
              </a:ext>
            </a:extLst>
          </p:cNvPr>
          <p:cNvSpPr/>
          <p:nvPr/>
        </p:nvSpPr>
        <p:spPr>
          <a:xfrm>
            <a:off x="954638" y="5485006"/>
            <a:ext cx="1192944" cy="448734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6906F-2F3D-4F1E-B69E-9DCE4BE5C8DD}"/>
              </a:ext>
            </a:extLst>
          </p:cNvPr>
          <p:cNvSpPr txBox="1"/>
          <p:nvPr/>
        </p:nvSpPr>
        <p:spPr>
          <a:xfrm>
            <a:off x="5237561" y="3050136"/>
            <a:ext cx="2540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선언문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(Declaration)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B961D-2CA9-4A49-B917-C8BA0864A4A0}"/>
              </a:ext>
            </a:extLst>
          </p:cNvPr>
          <p:cNvSpPr txBox="1"/>
          <p:nvPr/>
        </p:nvSpPr>
        <p:spPr>
          <a:xfrm>
            <a:off x="2276502" y="5468873"/>
            <a:ext cx="2674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표현식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(Expression)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14DD15-72F6-40C8-99C6-F221D7908B22}"/>
              </a:ext>
            </a:extLst>
          </p:cNvPr>
          <p:cNvSpPr/>
          <p:nvPr/>
        </p:nvSpPr>
        <p:spPr>
          <a:xfrm>
            <a:off x="954637" y="3002577"/>
            <a:ext cx="4456262" cy="1135566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A77614-950F-48DB-B6E5-551D59F78854}"/>
              </a:ext>
            </a:extLst>
          </p:cNvPr>
          <p:cNvSpPr txBox="1"/>
          <p:nvPr/>
        </p:nvSpPr>
        <p:spPr>
          <a:xfrm>
            <a:off x="3793826" y="4334520"/>
            <a:ext cx="288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스크립트릿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Scriptlet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2DE514-67E1-4013-9387-B93719073FD8}"/>
              </a:ext>
            </a:extLst>
          </p:cNvPr>
          <p:cNvSpPr/>
          <p:nvPr/>
        </p:nvSpPr>
        <p:spPr>
          <a:xfrm>
            <a:off x="632048" y="1049398"/>
            <a:ext cx="7119379" cy="519975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C2281-6317-48C6-90DF-7EE3E8321738}"/>
              </a:ext>
            </a:extLst>
          </p:cNvPr>
          <p:cNvSpPr txBox="1"/>
          <p:nvPr/>
        </p:nvSpPr>
        <p:spPr>
          <a:xfrm>
            <a:off x="7380789" y="720961"/>
            <a:ext cx="2540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(Directive)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2571D9-5CA8-49D7-84EF-F5609DD1191E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5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933428A-CE3D-4ADB-8121-6F36866A4598}"/>
              </a:ext>
            </a:extLst>
          </p:cNvPr>
          <p:cNvSpPr txBox="1"/>
          <p:nvPr/>
        </p:nvSpPr>
        <p:spPr>
          <a:xfrm>
            <a:off x="156948" y="62146"/>
            <a:ext cx="830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구성요소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0F68E-E21C-4899-9F1D-D9382CC97914}"/>
              </a:ext>
            </a:extLst>
          </p:cNvPr>
          <p:cNvSpPr txBox="1"/>
          <p:nvPr/>
        </p:nvSpPr>
        <p:spPr>
          <a:xfrm>
            <a:off x="1920844" y="4219527"/>
            <a:ext cx="302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표현식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Expresssion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4E3DD-D7FE-43A7-8F35-22147E0E9B90}"/>
              </a:ext>
            </a:extLst>
          </p:cNvPr>
          <p:cNvSpPr txBox="1"/>
          <p:nvPr/>
        </p:nvSpPr>
        <p:spPr>
          <a:xfrm>
            <a:off x="1989261" y="1746468"/>
            <a:ext cx="288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스크립트릿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Scriptlet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A65F0-052C-467F-B91B-DE09638B0D47}"/>
              </a:ext>
            </a:extLst>
          </p:cNvPr>
          <p:cNvSpPr txBox="1"/>
          <p:nvPr/>
        </p:nvSpPr>
        <p:spPr>
          <a:xfrm>
            <a:off x="2095792" y="5586290"/>
            <a:ext cx="2674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&lt;%= %&gt;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759ED-0ADA-4C8D-84BB-34485FC363AA}"/>
              </a:ext>
            </a:extLst>
          </p:cNvPr>
          <p:cNvSpPr txBox="1"/>
          <p:nvPr/>
        </p:nvSpPr>
        <p:spPr>
          <a:xfrm>
            <a:off x="5357402" y="1869578"/>
            <a:ext cx="4990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 내부에 자바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(Java)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소스코드를 삽입한다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7DDD3-8611-4CB0-8618-CB1046E323A9}"/>
              </a:ext>
            </a:extLst>
          </p:cNvPr>
          <p:cNvSpPr txBox="1"/>
          <p:nvPr/>
        </p:nvSpPr>
        <p:spPr>
          <a:xfrm>
            <a:off x="1920844" y="3144854"/>
            <a:ext cx="288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 %&gt;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8C6E9-EA3F-484A-B124-70A6142DC383}"/>
              </a:ext>
            </a:extLst>
          </p:cNvPr>
          <p:cNvSpPr txBox="1"/>
          <p:nvPr/>
        </p:nvSpPr>
        <p:spPr>
          <a:xfrm>
            <a:off x="5357402" y="4342637"/>
            <a:ext cx="4990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출력결과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(html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요소내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값을 넣기 위해 사용한다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7D110EDA-DD5C-44A0-8D37-0683744FC39C}"/>
              </a:ext>
            </a:extLst>
          </p:cNvPr>
          <p:cNvSpPr/>
          <p:nvPr/>
        </p:nvSpPr>
        <p:spPr>
          <a:xfrm>
            <a:off x="1882727" y="1692995"/>
            <a:ext cx="3062418" cy="1338714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D9E4E6E-127A-49A8-A2B7-2C237DDB0E3D}"/>
              </a:ext>
            </a:extLst>
          </p:cNvPr>
          <p:cNvSpPr/>
          <p:nvPr/>
        </p:nvSpPr>
        <p:spPr>
          <a:xfrm>
            <a:off x="1882726" y="4147126"/>
            <a:ext cx="3062419" cy="1338714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EA4E1-93A4-4726-B599-C1C06F47C0E9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933428A-CE3D-4ADB-8121-6F36866A4598}"/>
              </a:ext>
            </a:extLst>
          </p:cNvPr>
          <p:cNvSpPr txBox="1"/>
          <p:nvPr/>
        </p:nvSpPr>
        <p:spPr>
          <a:xfrm>
            <a:off x="156948" y="62146"/>
            <a:ext cx="830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6538D-7156-42B0-909A-83BD1702DA62}"/>
              </a:ext>
            </a:extLst>
          </p:cNvPr>
          <p:cNvSpPr txBox="1"/>
          <p:nvPr/>
        </p:nvSpPr>
        <p:spPr>
          <a:xfrm>
            <a:off x="1920844" y="4216318"/>
            <a:ext cx="302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선언문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(Declaration)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C03C2D-2E2C-4097-A103-4A730B765034}"/>
              </a:ext>
            </a:extLst>
          </p:cNvPr>
          <p:cNvSpPr txBox="1"/>
          <p:nvPr/>
        </p:nvSpPr>
        <p:spPr>
          <a:xfrm>
            <a:off x="1983014" y="1684912"/>
            <a:ext cx="288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(Directive)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4BCB7-E655-4571-92BD-42B630400B57}"/>
              </a:ext>
            </a:extLst>
          </p:cNvPr>
          <p:cNvSpPr txBox="1"/>
          <p:nvPr/>
        </p:nvSpPr>
        <p:spPr>
          <a:xfrm>
            <a:off x="2095792" y="5586290"/>
            <a:ext cx="2674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&lt;%! %&gt;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FA5A6-FCC2-42C0-8528-0B5F2294AE36}"/>
              </a:ext>
            </a:extLst>
          </p:cNvPr>
          <p:cNvSpPr txBox="1"/>
          <p:nvPr/>
        </p:nvSpPr>
        <p:spPr>
          <a:xfrm>
            <a:off x="5357402" y="1684912"/>
            <a:ext cx="4990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대한 설정  정보 또는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페이지에 다른 문서를 포함시킬 때 사용한다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E1063-3F32-4F14-8F36-5F1E3568DAAE}"/>
              </a:ext>
            </a:extLst>
          </p:cNvPr>
          <p:cNvSpPr txBox="1"/>
          <p:nvPr/>
        </p:nvSpPr>
        <p:spPr>
          <a:xfrm>
            <a:off x="1920844" y="3144854"/>
            <a:ext cx="288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&lt;%@ %&gt;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FE9F35-7CD7-42A1-9520-4AE34327E78E}"/>
              </a:ext>
            </a:extLst>
          </p:cNvPr>
          <p:cNvSpPr txBox="1"/>
          <p:nvPr/>
        </p:nvSpPr>
        <p:spPr>
          <a:xfrm>
            <a:off x="5357402" y="4342637"/>
            <a:ext cx="4990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 내부에 자바 메소드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변수를 선언한다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28" name="모서리가 둥근 직사각형 1">
            <a:extLst>
              <a:ext uri="{FF2B5EF4-FFF2-40B4-BE49-F238E27FC236}">
                <a16:creationId xmlns:a16="http://schemas.microsoft.com/office/drawing/2014/main" id="{D4CF68B9-4398-4025-9A5B-C7F3F7FC7B0A}"/>
              </a:ext>
            </a:extLst>
          </p:cNvPr>
          <p:cNvSpPr/>
          <p:nvPr/>
        </p:nvSpPr>
        <p:spPr>
          <a:xfrm>
            <a:off x="1882727" y="1692995"/>
            <a:ext cx="3062418" cy="1338714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id="{9E1F2B85-5059-49A2-BEF1-84502B306D34}"/>
              </a:ext>
            </a:extLst>
          </p:cNvPr>
          <p:cNvSpPr/>
          <p:nvPr/>
        </p:nvSpPr>
        <p:spPr>
          <a:xfrm>
            <a:off x="1882726" y="4147126"/>
            <a:ext cx="3062419" cy="1338714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3F6B3E-8707-4F6B-9E56-AC199CB726F3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2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  <p:bldP spid="27" grpId="0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933428A-CE3D-4ADB-8121-6F36866A4598}"/>
              </a:ext>
            </a:extLst>
          </p:cNvPr>
          <p:cNvSpPr txBox="1"/>
          <p:nvPr/>
        </p:nvSpPr>
        <p:spPr>
          <a:xfrm>
            <a:off x="156948" y="62146"/>
            <a:ext cx="830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Scriptlet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스크립틀릿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A4B933-4F71-4B2D-AEA1-BA3942BC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81" y="2987740"/>
            <a:ext cx="4264408" cy="28206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4AA743-1CD1-4F9E-AA83-676395BCF905}"/>
              </a:ext>
            </a:extLst>
          </p:cNvPr>
          <p:cNvSpPr/>
          <p:nvPr/>
        </p:nvSpPr>
        <p:spPr>
          <a:xfrm>
            <a:off x="681158" y="1322407"/>
            <a:ext cx="4301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스크립틀릿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 %&gt;</a:t>
            </a:r>
            <a:endParaRPr lang="ko-KR" altLang="en-US" sz="32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7FA79-FE58-4BFC-BB93-447DAFF64FC6}"/>
              </a:ext>
            </a:extLst>
          </p:cNvPr>
          <p:cNvSpPr txBox="1"/>
          <p:nvPr/>
        </p:nvSpPr>
        <p:spPr>
          <a:xfrm>
            <a:off x="1192953" y="1977678"/>
            <a:ext cx="602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en-US" altLang="ja-JP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 안에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코드를 넣기 위해 사용함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CC193D-8E06-4726-BE1C-23A974317010}"/>
              </a:ext>
            </a:extLst>
          </p:cNvPr>
          <p:cNvSpPr/>
          <p:nvPr/>
        </p:nvSpPr>
        <p:spPr>
          <a:xfrm>
            <a:off x="3757261" y="3554701"/>
            <a:ext cx="3814379" cy="1474500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B9E981-ABDF-4337-B95E-4C56027F1F06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2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933428A-CE3D-4ADB-8121-6F36866A4598}"/>
              </a:ext>
            </a:extLst>
          </p:cNvPr>
          <p:cNvSpPr txBox="1"/>
          <p:nvPr/>
        </p:nvSpPr>
        <p:spPr>
          <a:xfrm>
            <a:off x="156948" y="62146"/>
            <a:ext cx="830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Expression(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표현식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53834-4AEB-49BE-B874-7AC0DD60C959}"/>
              </a:ext>
            </a:extLst>
          </p:cNvPr>
          <p:cNvSpPr txBox="1"/>
          <p:nvPr/>
        </p:nvSpPr>
        <p:spPr>
          <a:xfrm>
            <a:off x="8016454" y="3656838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상수나 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89701-4C82-4BE3-8EC8-8EE87DBC4890}"/>
              </a:ext>
            </a:extLst>
          </p:cNvPr>
          <p:cNvSpPr txBox="1"/>
          <p:nvPr/>
        </p:nvSpPr>
        <p:spPr>
          <a:xfrm>
            <a:off x="8016454" y="4145414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연산자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39C97-E3B9-40AE-8C61-A4166546823A}"/>
              </a:ext>
            </a:extLst>
          </p:cNvPr>
          <p:cNvSpPr txBox="1"/>
          <p:nvPr/>
        </p:nvSpPr>
        <p:spPr>
          <a:xfrm>
            <a:off x="8016454" y="462417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메소드호출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56F46E-59AB-45BB-A23E-9FB6029C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21" y="3593702"/>
            <a:ext cx="5206986" cy="15785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5212C7-B2C6-42CB-9FDA-CD948291548B}"/>
              </a:ext>
            </a:extLst>
          </p:cNvPr>
          <p:cNvSpPr/>
          <p:nvPr/>
        </p:nvSpPr>
        <p:spPr>
          <a:xfrm>
            <a:off x="681158" y="1322407"/>
            <a:ext cx="4301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표현식 </a:t>
            </a:r>
            <a:r>
              <a:rPr lang="en-US" altLang="ko-KR" sz="32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&lt;%= %&gt;</a:t>
            </a:r>
            <a:endParaRPr lang="ko-KR" altLang="en-US" sz="32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BAB21-C7CC-43F5-8A3F-25EA9E0736D9}"/>
              </a:ext>
            </a:extLst>
          </p:cNvPr>
          <p:cNvSpPr txBox="1"/>
          <p:nvPr/>
        </p:nvSpPr>
        <p:spPr>
          <a:xfrm>
            <a:off x="1192953" y="1977678"/>
            <a:ext cx="678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Web browser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결과값을 출력하기 위해 사용함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04C50-616C-4601-BF0B-B315FE7ADBC1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50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E79E6-B222-455A-8864-8E9A571289CA}"/>
              </a:ext>
            </a:extLst>
          </p:cNvPr>
          <p:cNvSpPr txBox="1"/>
          <p:nvPr/>
        </p:nvSpPr>
        <p:spPr>
          <a:xfrm>
            <a:off x="201335" y="865464"/>
            <a:ext cx="749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1~100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까지의 합을 구하여 화면에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666277-DF0D-49E5-9DEF-9C82D57911D4}"/>
              </a:ext>
            </a:extLst>
          </p:cNvPr>
          <p:cNvSpPr/>
          <p:nvPr/>
        </p:nvSpPr>
        <p:spPr>
          <a:xfrm>
            <a:off x="3943120" y="4201633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Ex01hap100.jsp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0875EF7-E779-41F4-B821-4381BEB5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95" y="2791539"/>
            <a:ext cx="6154009" cy="9812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630420-9644-4C11-B850-3167372186F4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E79E6-B222-455A-8864-8E9A571289CA}"/>
              </a:ext>
            </a:extLst>
          </p:cNvPr>
          <p:cNvSpPr txBox="1"/>
          <p:nvPr/>
        </p:nvSpPr>
        <p:spPr>
          <a:xfrm>
            <a:off x="201335" y="865464"/>
            <a:ext cx="8356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방이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개인 테이블을 화면에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(*for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 사용</a:t>
            </a:r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27A23-4965-46B5-8C0A-0A7A893ED9B0}"/>
              </a:ext>
            </a:extLst>
          </p:cNvPr>
          <p:cNvSpPr/>
          <p:nvPr/>
        </p:nvSpPr>
        <p:spPr>
          <a:xfrm>
            <a:off x="3943120" y="4201633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Ex02Table.jsp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9C11F9-1A61-4853-897E-9623BC2E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78" y="2523694"/>
            <a:ext cx="6058746" cy="14289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30B53C-3DBB-412C-850F-D4955AAA915A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16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E79E6-B222-455A-8864-8E9A571289CA}"/>
              </a:ext>
            </a:extLst>
          </p:cNvPr>
          <p:cNvSpPr txBox="1"/>
          <p:nvPr/>
        </p:nvSpPr>
        <p:spPr>
          <a:xfrm>
            <a:off x="201335" y="865464"/>
            <a:ext cx="112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이름을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입력받아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입력한 이름을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A8467F-A074-41E9-A61B-AD4AB414464A}"/>
              </a:ext>
            </a:extLst>
          </p:cNvPr>
          <p:cNvSpPr/>
          <p:nvPr/>
        </p:nvSpPr>
        <p:spPr>
          <a:xfrm>
            <a:off x="1099906" y="5355628"/>
            <a:ext cx="3889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Ex03InputName.html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오른쪽 화살표 12">
            <a:extLst>
              <a:ext uri="{FF2B5EF4-FFF2-40B4-BE49-F238E27FC236}">
                <a16:creationId xmlns:a16="http://schemas.microsoft.com/office/drawing/2014/main" id="{5D5D5E54-ADFA-410F-8774-B5D274819C78}"/>
              </a:ext>
            </a:extLst>
          </p:cNvPr>
          <p:cNvSpPr/>
          <p:nvPr/>
        </p:nvSpPr>
        <p:spPr>
          <a:xfrm>
            <a:off x="6134890" y="3011639"/>
            <a:ext cx="833875" cy="806381"/>
          </a:xfrm>
          <a:prstGeom prst="rightArrow">
            <a:avLst/>
          </a:prstGeom>
          <a:solidFill>
            <a:srgbClr val="FF9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85BB0-8EE0-410E-B188-5ADE764679D8}"/>
              </a:ext>
            </a:extLst>
          </p:cNvPr>
          <p:cNvSpPr/>
          <p:nvPr/>
        </p:nvSpPr>
        <p:spPr>
          <a:xfrm>
            <a:off x="7867791" y="5355628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Ex03PrintName.jsp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4F39E-519F-4864-BBD7-A6B20EF648D4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5DC851-806D-4D66-8775-A825CB08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5" y="3039980"/>
            <a:ext cx="4989250" cy="7780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4B083F-F5BA-477D-B987-E3EE3E88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10" y="3102564"/>
            <a:ext cx="3998843" cy="6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2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E79E6-B222-455A-8864-8E9A571289CA}"/>
              </a:ext>
            </a:extLst>
          </p:cNvPr>
          <p:cNvSpPr txBox="1"/>
          <p:nvPr/>
        </p:nvSpPr>
        <p:spPr>
          <a:xfrm>
            <a:off x="201335" y="865464"/>
            <a:ext cx="112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정수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개와 연산기호를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입력받아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연산 결과를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A8467F-A074-41E9-A61B-AD4AB414464A}"/>
              </a:ext>
            </a:extLst>
          </p:cNvPr>
          <p:cNvSpPr/>
          <p:nvPr/>
        </p:nvSpPr>
        <p:spPr>
          <a:xfrm>
            <a:off x="1099906" y="5355628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Ex04Input.html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433D42-FCF9-4C34-99E9-64EB13203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1" y="1611091"/>
            <a:ext cx="6256126" cy="3460575"/>
          </a:xfrm>
          <a:prstGeom prst="rect">
            <a:avLst/>
          </a:prstGeom>
        </p:spPr>
      </p:pic>
      <p:sp>
        <p:nvSpPr>
          <p:cNvPr id="11" name="오른쪽 화살표 12">
            <a:extLst>
              <a:ext uri="{FF2B5EF4-FFF2-40B4-BE49-F238E27FC236}">
                <a16:creationId xmlns:a16="http://schemas.microsoft.com/office/drawing/2014/main" id="{5D5D5E54-ADFA-410F-8774-B5D274819C78}"/>
              </a:ext>
            </a:extLst>
          </p:cNvPr>
          <p:cNvSpPr/>
          <p:nvPr/>
        </p:nvSpPr>
        <p:spPr>
          <a:xfrm>
            <a:off x="6921413" y="2938187"/>
            <a:ext cx="833875" cy="806381"/>
          </a:xfrm>
          <a:prstGeom prst="rightArrow">
            <a:avLst/>
          </a:prstGeom>
          <a:solidFill>
            <a:srgbClr val="FF9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BCE60A-3A97-43F7-8E31-246FAEC35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78" y="2567593"/>
            <a:ext cx="3772191" cy="14223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85BB0-8EE0-410E-B188-5ADE764679D8}"/>
              </a:ext>
            </a:extLst>
          </p:cNvPr>
          <p:cNvSpPr/>
          <p:nvPr/>
        </p:nvSpPr>
        <p:spPr>
          <a:xfrm>
            <a:off x="7867791" y="5355628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Ex04Return.jsp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4F39E-519F-4864-BBD7-A6B20EF648D4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85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156948" y="62146"/>
            <a:ext cx="166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D944B-4EFA-4E95-A631-FF07EE08CE8B}"/>
              </a:ext>
            </a:extLst>
          </p:cNvPr>
          <p:cNvSpPr txBox="1"/>
          <p:nvPr/>
        </p:nvSpPr>
        <p:spPr>
          <a:xfrm>
            <a:off x="820450" y="2299706"/>
            <a:ext cx="9830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필요성과 특징을 이해한다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indent="-742950">
              <a:buAutoNum type="arabicPeriod"/>
            </a:pP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구성요소를 알고 사용할 수 있다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AEB0D3-4EF1-4103-AB41-3B21BF3AFEC3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04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Declaration(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선언문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5A994AAF-0328-47B9-B4CE-49BFD46E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2" y="2725261"/>
            <a:ext cx="4458627" cy="31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DA66ECAC-8560-4D88-ABBA-4A40F8E19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48" y="3665493"/>
            <a:ext cx="4514117" cy="135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AF89B5-F450-4E97-BC04-FDE273444D5A}"/>
              </a:ext>
            </a:extLst>
          </p:cNvPr>
          <p:cNvSpPr/>
          <p:nvPr/>
        </p:nvSpPr>
        <p:spPr>
          <a:xfrm>
            <a:off x="2305889" y="3056648"/>
            <a:ext cx="1518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 선언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AF1857-A4B0-41EB-8E0E-4DF5D324A417}"/>
              </a:ext>
            </a:extLst>
          </p:cNvPr>
          <p:cNvSpPr/>
          <p:nvPr/>
        </p:nvSpPr>
        <p:spPr>
          <a:xfrm>
            <a:off x="2197185" y="5018695"/>
            <a:ext cx="1845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메소드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F3ABA90-5CF7-432E-9328-5723A05D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824" y="2627506"/>
            <a:ext cx="5202611" cy="3256105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30B0D77-84F5-4E2A-8938-8A4DEAC32DE4}"/>
              </a:ext>
            </a:extLst>
          </p:cNvPr>
          <p:cNvCxnSpPr>
            <a:cxnSpLocks/>
          </p:cNvCxnSpPr>
          <p:nvPr/>
        </p:nvCxnSpPr>
        <p:spPr>
          <a:xfrm>
            <a:off x="4794637" y="3036328"/>
            <a:ext cx="1420633" cy="1090799"/>
          </a:xfrm>
          <a:prstGeom prst="straightConnector1">
            <a:avLst/>
          </a:prstGeom>
          <a:ln w="76200">
            <a:solidFill>
              <a:srgbClr val="FF98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0400962-9CBC-424A-96CF-36A410FA8767}"/>
              </a:ext>
            </a:extLst>
          </p:cNvPr>
          <p:cNvSpPr/>
          <p:nvPr/>
        </p:nvSpPr>
        <p:spPr>
          <a:xfrm>
            <a:off x="7821598" y="5883611"/>
            <a:ext cx="2997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declartion_jsp.java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71CB67B-B5DC-448A-8F65-A033948354FF}"/>
              </a:ext>
            </a:extLst>
          </p:cNvPr>
          <p:cNvSpPr/>
          <p:nvPr/>
        </p:nvSpPr>
        <p:spPr>
          <a:xfrm>
            <a:off x="800428" y="1083868"/>
            <a:ext cx="4301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선언문 </a:t>
            </a:r>
            <a:r>
              <a:rPr lang="en-US" altLang="ko-KR" sz="32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&lt;%! %&gt;</a:t>
            </a:r>
            <a:endParaRPr lang="ko-KR" altLang="en-US" sz="32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1D613-C509-4207-A50B-2A957F2D3045}"/>
              </a:ext>
            </a:extLst>
          </p:cNvPr>
          <p:cNvSpPr txBox="1"/>
          <p:nvPr/>
        </p:nvSpPr>
        <p:spPr>
          <a:xfrm>
            <a:off x="1312223" y="1739139"/>
            <a:ext cx="678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변수나 메서드를 선언하여 사용함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562154-0661-4464-A2C8-60A50414A61C}"/>
              </a:ext>
            </a:extLst>
          </p:cNvPr>
          <p:cNvSpPr/>
          <p:nvPr/>
        </p:nvSpPr>
        <p:spPr>
          <a:xfrm>
            <a:off x="6505554" y="4029372"/>
            <a:ext cx="3453517" cy="399505"/>
          </a:xfrm>
          <a:prstGeom prst="rect">
            <a:avLst/>
          </a:prstGeom>
          <a:noFill/>
          <a:ln w="57150">
            <a:solidFill>
              <a:srgbClr val="FF98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5DCB44-2374-4FCD-8B03-168340CAC3EB}"/>
              </a:ext>
            </a:extLst>
          </p:cNvPr>
          <p:cNvSpPr/>
          <p:nvPr/>
        </p:nvSpPr>
        <p:spPr>
          <a:xfrm>
            <a:off x="9431583" y="4538689"/>
            <a:ext cx="2256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전역변수로 선언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E1CF2-5A07-441F-BDFF-0D5EDB73B8EC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6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E79E6-B222-455A-8864-8E9A571289CA}"/>
              </a:ext>
            </a:extLst>
          </p:cNvPr>
          <p:cNvSpPr txBox="1"/>
          <p:nvPr/>
        </p:nvSpPr>
        <p:spPr>
          <a:xfrm>
            <a:off x="201335" y="865464"/>
            <a:ext cx="11250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절댓값을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return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메소드를 선언문으로 설계하고 해당 메소드를 호출하여 아래와 같이 화면에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256B73-7EBC-46CB-A375-DD7252DDA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02"/>
          <a:stretch/>
        </p:blipFill>
        <p:spPr>
          <a:xfrm>
            <a:off x="4105618" y="2713700"/>
            <a:ext cx="3980764" cy="1430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6687-C1F2-4463-B6EB-09D0123AC044}"/>
              </a:ext>
            </a:extLst>
          </p:cNvPr>
          <p:cNvSpPr/>
          <p:nvPr/>
        </p:nvSpPr>
        <p:spPr>
          <a:xfrm>
            <a:off x="3943120" y="4470146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Ex05abs.jsp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AE2B5-77BD-44FF-8082-82C7B23EF7B5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05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E79E6-B222-455A-8864-8E9A571289CA}"/>
              </a:ext>
            </a:extLst>
          </p:cNvPr>
          <p:cNvSpPr txBox="1"/>
          <p:nvPr/>
        </p:nvSpPr>
        <p:spPr>
          <a:xfrm>
            <a:off x="201335" y="865464"/>
            <a:ext cx="11250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num1, num2, sum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변수를 아래와 같이 선언하고 정수가 홀수인지 짝수인지 판별하는 메소드를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다음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sum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짝수인지 홀수인지 화면에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0B4981-7C6B-4261-8C67-572EEC90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1" y="1934984"/>
            <a:ext cx="4486204" cy="1621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7179A6-B54A-4044-B63F-332B9D0D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6" y="3794759"/>
            <a:ext cx="5001323" cy="28483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8EE81B-58AD-45CB-A34C-A2688930951F}"/>
              </a:ext>
            </a:extLst>
          </p:cNvPr>
          <p:cNvSpPr/>
          <p:nvPr/>
        </p:nvSpPr>
        <p:spPr>
          <a:xfrm>
            <a:off x="1709654" y="4449748"/>
            <a:ext cx="2713755" cy="1542787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1E0DB7-8A98-41D8-B869-72C049B3B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212" y="2670288"/>
            <a:ext cx="4953689" cy="8859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0E6DBB-8E4A-4354-9CDE-AE796C679D31}"/>
              </a:ext>
            </a:extLst>
          </p:cNvPr>
          <p:cNvSpPr/>
          <p:nvPr/>
        </p:nvSpPr>
        <p:spPr>
          <a:xfrm>
            <a:off x="7114305" y="4268453"/>
            <a:ext cx="3766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Ex06IsOdd.jsp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5AD200-1535-4FBF-ABC0-0483208EA770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55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1F75F6-8E9A-4E0F-808C-22D04B0A2FD2}"/>
              </a:ext>
            </a:extLst>
          </p:cNvPr>
          <p:cNvSpPr/>
          <p:nvPr/>
        </p:nvSpPr>
        <p:spPr>
          <a:xfrm>
            <a:off x="673248" y="1383906"/>
            <a:ext cx="24319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 </a:t>
            </a:r>
            <a:endParaRPr lang="en-US" altLang="ko-KR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&lt;%@ %&gt;</a:t>
            </a:r>
            <a:endParaRPr lang="ko-KR" altLang="en-US" sz="40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8119E4-E36C-4CCB-B50B-73BDD7247467}"/>
              </a:ext>
            </a:extLst>
          </p:cNvPr>
          <p:cNvSpPr txBox="1"/>
          <p:nvPr/>
        </p:nvSpPr>
        <p:spPr>
          <a:xfrm>
            <a:off x="3339913" y="1553665"/>
            <a:ext cx="7969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Web Container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page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class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변환할 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필요한 정보를 기술하기 위해 사용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DDC8A5-F7DB-46AC-9DE5-A5D4807B38FB}"/>
              </a:ext>
            </a:extLst>
          </p:cNvPr>
          <p:cNvSpPr/>
          <p:nvPr/>
        </p:nvSpPr>
        <p:spPr>
          <a:xfrm>
            <a:off x="2089616" y="3486841"/>
            <a:ext cx="34761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page </a:t>
            </a:r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D2BEDC-45FE-4668-93FA-C063E5D22DF3}"/>
              </a:ext>
            </a:extLst>
          </p:cNvPr>
          <p:cNvSpPr/>
          <p:nvPr/>
        </p:nvSpPr>
        <p:spPr>
          <a:xfrm>
            <a:off x="4218225" y="5234636"/>
            <a:ext cx="40254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include </a:t>
            </a:r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BA4CBB-0274-44E0-B3FE-9D06B124C8D4}"/>
              </a:ext>
            </a:extLst>
          </p:cNvPr>
          <p:cNvSpPr/>
          <p:nvPr/>
        </p:nvSpPr>
        <p:spPr>
          <a:xfrm>
            <a:off x="6578597" y="3486841"/>
            <a:ext cx="3482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taglib</a:t>
            </a: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9D907362-4241-4D30-95E1-E877A09D8F45}"/>
              </a:ext>
            </a:extLst>
          </p:cNvPr>
          <p:cNvSpPr/>
          <p:nvPr/>
        </p:nvSpPr>
        <p:spPr>
          <a:xfrm>
            <a:off x="4180123" y="5077295"/>
            <a:ext cx="4025451" cy="1054078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ACB27E9D-C956-4064-87E1-7852AC7B724D}"/>
              </a:ext>
            </a:extLst>
          </p:cNvPr>
          <p:cNvSpPr/>
          <p:nvPr/>
        </p:nvSpPr>
        <p:spPr>
          <a:xfrm>
            <a:off x="1814972" y="3344522"/>
            <a:ext cx="4025451" cy="1054078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모서리가 둥근 직사각형 1">
            <a:extLst>
              <a:ext uri="{FF2B5EF4-FFF2-40B4-BE49-F238E27FC236}">
                <a16:creationId xmlns:a16="http://schemas.microsoft.com/office/drawing/2014/main" id="{207C2345-5DF5-4600-927D-3ED801F19CC2}"/>
              </a:ext>
            </a:extLst>
          </p:cNvPr>
          <p:cNvSpPr/>
          <p:nvPr/>
        </p:nvSpPr>
        <p:spPr>
          <a:xfrm>
            <a:off x="6306935" y="3344522"/>
            <a:ext cx="4025451" cy="1054078"/>
          </a:xfrm>
          <a:prstGeom prst="round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78CEFA-13B8-4C45-923A-29F02F31FB1C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36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90D568-F4AC-4F4C-9369-4B7F9084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4" y="2648782"/>
            <a:ext cx="5119585" cy="31656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49F1A-AD24-42B4-AA86-5A7AD1519865}"/>
              </a:ext>
            </a:extLst>
          </p:cNvPr>
          <p:cNvSpPr/>
          <p:nvPr/>
        </p:nvSpPr>
        <p:spPr>
          <a:xfrm>
            <a:off x="738308" y="1104268"/>
            <a:ext cx="3871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4-1. page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22D2F8-ED49-488B-8BF0-76951E91B1D4}"/>
              </a:ext>
            </a:extLst>
          </p:cNvPr>
          <p:cNvSpPr/>
          <p:nvPr/>
        </p:nvSpPr>
        <p:spPr>
          <a:xfrm>
            <a:off x="558361" y="2557646"/>
            <a:ext cx="5079444" cy="461665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1D88C9-E820-421F-888A-AFA141E0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65" y="2648783"/>
            <a:ext cx="4874113" cy="316566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A313D5-4976-42AB-A446-926D1875B867}"/>
              </a:ext>
            </a:extLst>
          </p:cNvPr>
          <p:cNvSpPr/>
          <p:nvPr/>
        </p:nvSpPr>
        <p:spPr>
          <a:xfrm>
            <a:off x="6344231" y="2557646"/>
            <a:ext cx="3080572" cy="274871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BC0FAC-A9D5-4F9C-B03D-92615864DFCB}"/>
              </a:ext>
            </a:extLst>
          </p:cNvPr>
          <p:cNvSpPr/>
          <p:nvPr/>
        </p:nvSpPr>
        <p:spPr>
          <a:xfrm>
            <a:off x="1215452" y="6008249"/>
            <a:ext cx="4096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페이지의 전체적인 속성을 지정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3FB373-B8D1-4EE6-B8A5-57616D753FD4}"/>
              </a:ext>
            </a:extLst>
          </p:cNvPr>
          <p:cNvSpPr/>
          <p:nvPr/>
        </p:nvSpPr>
        <p:spPr>
          <a:xfrm>
            <a:off x="7786685" y="6008249"/>
            <a:ext cx="2225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 사용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E6765E-19EF-40B4-9BA4-3529AA86C3D9}"/>
              </a:ext>
            </a:extLst>
          </p:cNvPr>
          <p:cNvSpPr/>
          <p:nvPr/>
        </p:nvSpPr>
        <p:spPr>
          <a:xfrm>
            <a:off x="1659538" y="1798456"/>
            <a:ext cx="6139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JSP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페이지의 전체적인 환경설정을 할 때 사용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A9E30E-47C8-4B07-A20A-EE1956E28E54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7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6E17D41-0FD5-4E8E-A80A-A0CA21FA7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185728"/>
              </p:ext>
            </p:extLst>
          </p:nvPr>
        </p:nvGraphicFramePr>
        <p:xfrm>
          <a:off x="532737" y="2179002"/>
          <a:ext cx="8942486" cy="648068"/>
        </p:xfrm>
        <a:graphic>
          <a:graphicData uri="http://schemas.openxmlformats.org/drawingml/2006/table">
            <a:tbl>
              <a:tblPr/>
              <a:tblGrid>
                <a:gridCol w="894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&lt;%@page 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contentType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= “text/html; 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charset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euc-kr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 ” %&gt;</a:t>
                      </a:r>
                    </a:p>
                  </a:txBody>
                  <a:tcPr marL="121920" marR="121920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1700EF8-3A54-456E-8B17-5F5128982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04293"/>
              </p:ext>
            </p:extLst>
          </p:nvPr>
        </p:nvGraphicFramePr>
        <p:xfrm>
          <a:off x="532737" y="3172869"/>
          <a:ext cx="8226205" cy="648072"/>
        </p:xfrm>
        <a:graphic>
          <a:graphicData uri="http://schemas.openxmlformats.org/drawingml/2006/table">
            <a:tbl>
              <a:tblPr/>
              <a:tblGrid>
                <a:gridCol w="822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&lt;%@page </a:t>
                      </a:r>
                      <a:r>
                        <a:rPr kumimoji="0" lang="en-US" altLang="ko-K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contentType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= “text/html ” %&gt;</a:t>
                      </a:r>
                    </a:p>
                  </a:txBody>
                  <a:tcPr marL="121920" marR="121920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2DE7EF-EF3E-4213-AB69-75F1E1562892}"/>
              </a:ext>
            </a:extLst>
          </p:cNvPr>
          <p:cNvCxnSpPr>
            <a:cxnSpLocks/>
            <a:stCxn id="20" idx="6"/>
            <a:endCxn id="19" idx="1"/>
          </p:cNvCxnSpPr>
          <p:nvPr/>
        </p:nvCxnSpPr>
        <p:spPr>
          <a:xfrm>
            <a:off x="8628028" y="2524801"/>
            <a:ext cx="1190808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  <a:alpha val="50000"/>
              </a:schemeClr>
            </a:solidFill>
            <a:prstDash val="sysDot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FA9A7D-2FD9-4DDB-B932-E65D4612A777}"/>
              </a:ext>
            </a:extLst>
          </p:cNvPr>
          <p:cNvSpPr txBox="1"/>
          <p:nvPr/>
        </p:nvSpPr>
        <p:spPr>
          <a:xfrm>
            <a:off x="9818836" y="2170858"/>
            <a:ext cx="2270800" cy="707886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한글이 포함된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</a:p>
          <a:p>
            <a:pPr lvl="0">
              <a:defRPr lang="ko-KR" altLang="en-US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페이지일 경우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31C008-D457-42A0-A66A-0582189DB0C0}"/>
              </a:ext>
            </a:extLst>
          </p:cNvPr>
          <p:cNvSpPr/>
          <p:nvPr/>
        </p:nvSpPr>
        <p:spPr>
          <a:xfrm>
            <a:off x="6120571" y="2272773"/>
            <a:ext cx="2507457" cy="504056"/>
          </a:xfrm>
          <a:prstGeom prst="ellipse">
            <a:avLst/>
          </a:prstGeom>
          <a:noFill/>
          <a:ln w="38100">
            <a:solidFill>
              <a:srgbClr val="FF983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046663-DFED-4B82-8D12-68A16AA9BB64}"/>
              </a:ext>
            </a:extLst>
          </p:cNvPr>
          <p:cNvSpPr txBox="1"/>
          <p:nvPr/>
        </p:nvSpPr>
        <p:spPr>
          <a:xfrm>
            <a:off x="9475223" y="3171773"/>
            <a:ext cx="2716776" cy="707886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영문자로만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구성된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>
              <a:defRPr lang="ko-KR" altLang="en-US"/>
            </a:pP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페이지일 경우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6051C-A1F1-4498-A662-E0011B7506B3}"/>
              </a:ext>
            </a:extLst>
          </p:cNvPr>
          <p:cNvSpPr txBox="1"/>
          <p:nvPr/>
        </p:nvSpPr>
        <p:spPr>
          <a:xfrm>
            <a:off x="1240765" y="1126816"/>
            <a:ext cx="996634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contentType</a:t>
            </a:r>
            <a:r>
              <a:rPr lang="en-US" altLang="ko-KR" sz="3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JSP </a:t>
            </a:r>
            <a:r>
              <a:rPr lang="ko-KR" altLang="en-US" sz="3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페이지의 </a:t>
            </a:r>
            <a:r>
              <a:rPr lang="en-US" altLang="ko-KR" sz="3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mime </a:t>
            </a:r>
            <a:r>
              <a:rPr lang="ko-KR" altLang="en-US" sz="3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타입을 결정</a:t>
            </a:r>
            <a:endParaRPr lang="en-US" altLang="ko-KR" sz="36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532F294-3DC9-421B-83DF-F0464A884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79"/>
          <a:stretch/>
        </p:blipFill>
        <p:spPr>
          <a:xfrm>
            <a:off x="2257425" y="4043219"/>
            <a:ext cx="7677150" cy="12596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DBBBA4-15A8-44CC-9625-AC4CEEBBDBB7}"/>
              </a:ext>
            </a:extLst>
          </p:cNvPr>
          <p:cNvSpPr/>
          <p:nvPr/>
        </p:nvSpPr>
        <p:spPr>
          <a:xfrm>
            <a:off x="2499187" y="4442388"/>
            <a:ext cx="5888800" cy="352698"/>
          </a:xfrm>
          <a:prstGeom prst="rect">
            <a:avLst/>
          </a:prstGeom>
          <a:noFill/>
          <a:ln w="5715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50A83D-7E0E-44EF-9916-C7FC4DC8ACF1}"/>
              </a:ext>
            </a:extLst>
          </p:cNvPr>
          <p:cNvSpPr txBox="1"/>
          <p:nvPr/>
        </p:nvSpPr>
        <p:spPr>
          <a:xfrm>
            <a:off x="746252" y="5588461"/>
            <a:ext cx="10955374" cy="95410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페이지가 </a:t>
            </a:r>
            <a:r>
              <a:rPr lang="ko-KR" altLang="en-US" sz="28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서블릿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클래스로 변환될 때 </a:t>
            </a:r>
            <a:r>
              <a:rPr lang="en-US" altLang="ko-KR" sz="28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contentType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lvl="0" algn="ctr">
              <a:defRPr lang="ko-KR" altLang="en-US"/>
            </a:pPr>
            <a:r>
              <a:rPr lang="ko-KR" altLang="en-US" sz="28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애트리뷰트의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값은 </a:t>
            </a:r>
            <a:r>
              <a:rPr lang="en-US" altLang="ko-KR" sz="28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setContentType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메서드 호출문의 파라미터가  됨</a:t>
            </a:r>
            <a:endParaRPr lang="en-US" altLang="ko-KR" sz="28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1C6D6D-93EA-44D0-AB02-EC5496626E85}"/>
              </a:ext>
            </a:extLst>
          </p:cNvPr>
          <p:cNvCxnSpPr>
            <a:cxnSpLocks/>
          </p:cNvCxnSpPr>
          <p:nvPr/>
        </p:nvCxnSpPr>
        <p:spPr>
          <a:xfrm>
            <a:off x="7715250" y="3471727"/>
            <a:ext cx="1639096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  <a:alpha val="50000"/>
              </a:schemeClr>
            </a:solidFill>
            <a:prstDash val="sysDot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6E528D-FA53-4FA3-89A3-9E3E18678B6F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3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9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11AB6-E3D8-4A85-B2E0-0C0C65CFB821}"/>
              </a:ext>
            </a:extLst>
          </p:cNvPr>
          <p:cNvSpPr txBox="1"/>
          <p:nvPr/>
        </p:nvSpPr>
        <p:spPr>
          <a:xfrm>
            <a:off x="868198" y="1325599"/>
            <a:ext cx="10455604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 : </a:t>
            </a:r>
            <a:r>
              <a:rPr lang="ko-KR" altLang="en-US" sz="3200" dirty="0"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패키지에 속하는 클래스나 인터페이스 </a:t>
            </a:r>
            <a:r>
              <a:rPr lang="en-US" altLang="ko-KR" sz="3200" dirty="0"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E066EA5-BD58-4E0B-8E3F-7EA2AAEE8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91450"/>
              </p:ext>
            </p:extLst>
          </p:nvPr>
        </p:nvGraphicFramePr>
        <p:xfrm>
          <a:off x="617552" y="2941473"/>
          <a:ext cx="10829676" cy="728726"/>
        </p:xfrm>
        <a:graphic>
          <a:graphicData uri="http://schemas.openxmlformats.org/drawingml/2006/table">
            <a:tbl>
              <a:tblPr/>
              <a:tblGrid>
                <a:gridCol w="10829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&lt;%@page import= “</a:t>
                      </a:r>
                      <a:r>
                        <a:rPr kumimoji="0" lang="en-US" altLang="ko-KR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java.util.GregorianCalendar</a:t>
                      </a:r>
                      <a:r>
                        <a:rPr kumimoji="0" lang="en-US" altLang="ko-KR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po한아름" panose="02000500000000000000" pitchFamily="2" charset="-127"/>
                          <a:ea typeface="Mapo한아름" panose="02000500000000000000" pitchFamily="2" charset="-127"/>
                          <a:cs typeface="Times New Roman" pitchFamily="18" charset="0"/>
                        </a:rPr>
                        <a:t> ” %&gt;</a:t>
                      </a:r>
                    </a:p>
                  </a:txBody>
                  <a:tcPr marL="121920" marR="121920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EAF7F7-CFA9-43BB-893B-F4142D5F88D3}"/>
              </a:ext>
            </a:extLst>
          </p:cNvPr>
          <p:cNvCxnSpPr>
            <a:cxnSpLocks/>
          </p:cNvCxnSpPr>
          <p:nvPr/>
        </p:nvCxnSpPr>
        <p:spPr>
          <a:xfrm>
            <a:off x="3606485" y="4701830"/>
            <a:ext cx="3168352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  <a:alpha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3F456C-641C-4718-AD93-808457F70CBC}"/>
              </a:ext>
            </a:extLst>
          </p:cNvPr>
          <p:cNvSpPr txBox="1"/>
          <p:nvPr/>
        </p:nvSpPr>
        <p:spPr>
          <a:xfrm>
            <a:off x="6927238" y="4361727"/>
            <a:ext cx="4271704" cy="138499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Java.util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패키지의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>
              <a:defRPr lang="ko-KR" altLang="en-US"/>
            </a:pPr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GregorianCalendar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>
              <a:defRPr lang="ko-KR" altLang="en-US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클래스를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import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E4CC62-2D66-4FF6-B6D0-B194A7AA4E93}"/>
              </a:ext>
            </a:extLst>
          </p:cNvPr>
          <p:cNvCxnSpPr>
            <a:cxnSpLocks/>
          </p:cNvCxnSpPr>
          <p:nvPr/>
        </p:nvCxnSpPr>
        <p:spPr>
          <a:xfrm>
            <a:off x="3606485" y="3694075"/>
            <a:ext cx="16934" cy="955684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DF8DA5-4DC1-4023-94E9-9BCC072D3C81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34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BFCBA-F0AD-470B-9AAB-C8C96A4C4519}"/>
              </a:ext>
            </a:extLst>
          </p:cNvPr>
          <p:cNvSpPr txBox="1"/>
          <p:nvPr/>
        </p:nvSpPr>
        <p:spPr>
          <a:xfrm>
            <a:off x="3032427" y="4475979"/>
            <a:ext cx="6127145" cy="76944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4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나누는 것은 불가능</a:t>
            </a:r>
            <a:endParaRPr lang="en-US" altLang="ko-KR" sz="44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9DB6C6-5B37-4BF9-BC5A-C1AD5B033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3" t="5201" r="3710"/>
          <a:stretch/>
        </p:blipFill>
        <p:spPr>
          <a:xfrm>
            <a:off x="2938224" y="2209741"/>
            <a:ext cx="6127145" cy="18067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3E2D1F-81E7-4836-AFED-B1EC3EAC2CA9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43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B2C05-1EE2-46A5-AA54-F0FFD57C3F3D}"/>
              </a:ext>
            </a:extLst>
          </p:cNvPr>
          <p:cNvSpPr txBox="1"/>
          <p:nvPr/>
        </p:nvSpPr>
        <p:spPr>
          <a:xfrm>
            <a:off x="201335" y="865464"/>
            <a:ext cx="11250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0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나눈 결과값을 출력하는 페이지를 작성하고 실행 시 에러페이지로 이동할 수 있도록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0894B583-854C-4814-99CB-7E16C2B64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83" y="1965606"/>
            <a:ext cx="5420080" cy="383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FB3EB82-E7B9-4E1C-A9CA-6899B1542065}"/>
              </a:ext>
            </a:extLst>
          </p:cNvPr>
          <p:cNvCxnSpPr/>
          <p:nvPr/>
        </p:nvCxnSpPr>
        <p:spPr>
          <a:xfrm>
            <a:off x="6454090" y="4126730"/>
            <a:ext cx="1453925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  <a:alpha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0708D5-56F9-44A4-8626-A5E0909928C4}"/>
              </a:ext>
            </a:extLst>
          </p:cNvPr>
          <p:cNvSpPr/>
          <p:nvPr/>
        </p:nvSpPr>
        <p:spPr>
          <a:xfrm>
            <a:off x="8117563" y="6062011"/>
            <a:ext cx="3523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Ex07ErrorPage.jsp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0890C17-04E4-4150-952A-AFCC949F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64" y="1965605"/>
            <a:ext cx="3523883" cy="383258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6F88DC-234A-46E9-A7D5-4E8056EFCD59}"/>
              </a:ext>
            </a:extLst>
          </p:cNvPr>
          <p:cNvSpPr/>
          <p:nvPr/>
        </p:nvSpPr>
        <p:spPr>
          <a:xfrm>
            <a:off x="1933880" y="6032505"/>
            <a:ext cx="3523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Ex07Error.jsp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E1786A-81D6-48E7-94FF-025D3707E0C6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53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C4B948-E81A-4D09-A576-D07AAFC782A7}"/>
              </a:ext>
            </a:extLst>
          </p:cNvPr>
          <p:cNvSpPr/>
          <p:nvPr/>
        </p:nvSpPr>
        <p:spPr>
          <a:xfrm>
            <a:off x="766616" y="1142947"/>
            <a:ext cx="4309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4-2. include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A1879B-60E5-421D-A871-D17A210FA52C}"/>
              </a:ext>
            </a:extLst>
          </p:cNvPr>
          <p:cNvSpPr/>
          <p:nvPr/>
        </p:nvSpPr>
        <p:spPr>
          <a:xfrm>
            <a:off x="1670600" y="1803178"/>
            <a:ext cx="5961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페이지에 다른 파일의 내용을 삽입할 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A292E9-DD8F-498B-BB14-A8BA1827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6" y="2415052"/>
            <a:ext cx="5185954" cy="2685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1C1A6B-0444-4A56-AD96-7C4325E76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6" y="5250333"/>
            <a:ext cx="5185954" cy="106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74DC73-8AF8-43EE-AC50-73A0ACFEC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46" y="2415052"/>
            <a:ext cx="5185954" cy="2685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AB1C24-E576-4BCC-9FD5-4C4EE108D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346" y="5250333"/>
            <a:ext cx="5185954" cy="1066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58FC178-43D9-4F72-B662-40573A6D728F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4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65610C-C083-44B4-9755-6028A21E5880}"/>
              </a:ext>
            </a:extLst>
          </p:cNvPr>
          <p:cNvSpPr txBox="1"/>
          <p:nvPr/>
        </p:nvSpPr>
        <p:spPr>
          <a:xfrm>
            <a:off x="156948" y="62146"/>
            <a:ext cx="280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필요한가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AB946B-1F00-454E-9741-B79B1E8D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73" y="1070734"/>
            <a:ext cx="5707021" cy="54349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E8760F-71E9-42E1-BEF8-679EEDF2BEB6}"/>
              </a:ext>
            </a:extLst>
          </p:cNvPr>
          <p:cNvSpPr/>
          <p:nvPr/>
        </p:nvSpPr>
        <p:spPr>
          <a:xfrm>
            <a:off x="1227299" y="2080042"/>
            <a:ext cx="4776422" cy="630366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9A1ADE-71A6-4E25-9174-B7F2ADA0F326}"/>
              </a:ext>
            </a:extLst>
          </p:cNvPr>
          <p:cNvSpPr/>
          <p:nvPr/>
        </p:nvSpPr>
        <p:spPr>
          <a:xfrm>
            <a:off x="1227299" y="2878393"/>
            <a:ext cx="4776422" cy="3161679"/>
          </a:xfrm>
          <a:prstGeom prst="rect">
            <a:avLst/>
          </a:prstGeom>
          <a:noFill/>
          <a:ln w="38100">
            <a:solidFill>
              <a:srgbClr val="39A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DAE77-3CC4-4A88-A5D2-821502EC5020}"/>
              </a:ext>
            </a:extLst>
          </p:cNvPr>
          <p:cNvSpPr txBox="1"/>
          <p:nvPr/>
        </p:nvSpPr>
        <p:spPr>
          <a:xfrm>
            <a:off x="7477470" y="2161151"/>
            <a:ext cx="268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Business Logic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C3984-6091-4468-85A7-3E30E7162076}"/>
              </a:ext>
            </a:extLst>
          </p:cNvPr>
          <p:cNvSpPr txBox="1"/>
          <p:nvPr/>
        </p:nvSpPr>
        <p:spPr>
          <a:xfrm>
            <a:off x="7217411" y="3326532"/>
            <a:ext cx="32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Presentation Logic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22E6EA8-F46B-4083-A882-F3E313FA3FB2}"/>
              </a:ext>
            </a:extLst>
          </p:cNvPr>
          <p:cNvCxnSpPr>
            <a:endCxn id="20" idx="1"/>
          </p:cNvCxnSpPr>
          <p:nvPr/>
        </p:nvCxnSpPr>
        <p:spPr>
          <a:xfrm>
            <a:off x="6003721" y="2391983"/>
            <a:ext cx="1473749" cy="1"/>
          </a:xfrm>
          <a:prstGeom prst="bentConnector3">
            <a:avLst/>
          </a:prstGeom>
          <a:ln w="38100">
            <a:solidFill>
              <a:srgbClr val="FF98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4AA594-30D2-409B-AFBA-33D47F679F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03720" y="3557363"/>
            <a:ext cx="1213691" cy="2"/>
          </a:xfrm>
          <a:prstGeom prst="bentConnector3">
            <a:avLst/>
          </a:prstGeom>
          <a:ln w="38100">
            <a:solidFill>
              <a:srgbClr val="39A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2023E3-24D4-4244-948A-16D56904CEF5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1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B2C05-1EE2-46A5-AA54-F0FFD57C3F3D}"/>
              </a:ext>
            </a:extLst>
          </p:cNvPr>
          <p:cNvSpPr txBox="1"/>
          <p:nvPr/>
        </p:nvSpPr>
        <p:spPr>
          <a:xfrm>
            <a:off x="201335" y="865464"/>
            <a:ext cx="112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실습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메인페이지와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서브페이지 하단에 동일한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footer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파일을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출력하시오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96A0E2-1331-4A0E-9016-91348E52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30" y="2168186"/>
            <a:ext cx="3898045" cy="2774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9B8CF9-5E1F-4DC2-BC51-4944F83BF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783" y="2168186"/>
            <a:ext cx="3914175" cy="27743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785AF7-366C-4CAD-A030-7E364F4E286F}"/>
              </a:ext>
            </a:extLst>
          </p:cNvPr>
          <p:cNvSpPr/>
          <p:nvPr/>
        </p:nvSpPr>
        <p:spPr>
          <a:xfrm>
            <a:off x="2407406" y="4942518"/>
            <a:ext cx="2914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Ex08mainPage.jsp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C0FCA6-A115-4820-93DF-03572BE887DF}"/>
              </a:ext>
            </a:extLst>
          </p:cNvPr>
          <p:cNvSpPr/>
          <p:nvPr/>
        </p:nvSpPr>
        <p:spPr>
          <a:xfrm>
            <a:off x="7828484" y="4942519"/>
            <a:ext cx="2712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Ex08subPage.jsp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6E36AB-46EB-4CD4-BE0C-E2551F5B80F6}"/>
              </a:ext>
            </a:extLst>
          </p:cNvPr>
          <p:cNvSpPr/>
          <p:nvPr/>
        </p:nvSpPr>
        <p:spPr>
          <a:xfrm>
            <a:off x="5051280" y="5607499"/>
            <a:ext cx="2379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Ex08footer.jsp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3EF39B-60F7-48C6-8B2F-3B9A4BEDBD4B}"/>
              </a:ext>
            </a:extLst>
          </p:cNvPr>
          <p:cNvSpPr/>
          <p:nvPr/>
        </p:nvSpPr>
        <p:spPr>
          <a:xfrm>
            <a:off x="1688454" y="4348633"/>
            <a:ext cx="3782195" cy="549226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B9B6EB-4B38-4343-8FE8-F6A28F3E2A75}"/>
              </a:ext>
            </a:extLst>
          </p:cNvPr>
          <p:cNvSpPr/>
          <p:nvPr/>
        </p:nvSpPr>
        <p:spPr>
          <a:xfrm>
            <a:off x="6873772" y="4348633"/>
            <a:ext cx="3782195" cy="549226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432935-883F-4F16-80F9-D39512436794}"/>
              </a:ext>
            </a:extLst>
          </p:cNvPr>
          <p:cNvCxnSpPr>
            <a:endCxn id="16" idx="0"/>
          </p:cNvCxnSpPr>
          <p:nvPr/>
        </p:nvCxnSpPr>
        <p:spPr>
          <a:xfrm flipH="1">
            <a:off x="6241254" y="4698702"/>
            <a:ext cx="580063" cy="908797"/>
          </a:xfrm>
          <a:prstGeom prst="straightConnector1">
            <a:avLst/>
          </a:prstGeom>
          <a:ln w="38100">
            <a:solidFill>
              <a:srgbClr val="FF983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1E1E519-45F3-422D-81C7-F6CC0E4F5A49}"/>
              </a:ext>
            </a:extLst>
          </p:cNvPr>
          <p:cNvCxnSpPr>
            <a:stCxn id="17" idx="3"/>
            <a:endCxn id="16" idx="0"/>
          </p:cNvCxnSpPr>
          <p:nvPr/>
        </p:nvCxnSpPr>
        <p:spPr>
          <a:xfrm>
            <a:off x="5470649" y="4623246"/>
            <a:ext cx="770605" cy="984253"/>
          </a:xfrm>
          <a:prstGeom prst="straightConnector1">
            <a:avLst/>
          </a:prstGeom>
          <a:ln w="38100">
            <a:solidFill>
              <a:srgbClr val="FF983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7C2FF5-26A4-490A-B48E-73B8A3CCDF65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54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Directive(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991195-C6C0-4354-A93F-3BDE91DD8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146"/>
          <a:stretch/>
        </p:blipFill>
        <p:spPr>
          <a:xfrm>
            <a:off x="1836455" y="2402986"/>
            <a:ext cx="8262981" cy="11656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4A4A92-BA16-4845-8A29-9F54988C0EC2}"/>
              </a:ext>
            </a:extLst>
          </p:cNvPr>
          <p:cNvSpPr/>
          <p:nvPr/>
        </p:nvSpPr>
        <p:spPr>
          <a:xfrm>
            <a:off x="681158" y="1094818"/>
            <a:ext cx="35717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4-3. </a:t>
            </a:r>
            <a:r>
              <a:rPr lang="en-US" altLang="ko-KR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taglib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4F0B68-1E24-454B-B6BC-E15C0D59AF3B}"/>
              </a:ext>
            </a:extLst>
          </p:cNvPr>
          <p:cNvSpPr/>
          <p:nvPr/>
        </p:nvSpPr>
        <p:spPr>
          <a:xfrm>
            <a:off x="1713421" y="2701867"/>
            <a:ext cx="5899095" cy="286615"/>
          </a:xfrm>
          <a:prstGeom prst="rect">
            <a:avLst/>
          </a:prstGeom>
          <a:noFill/>
          <a:ln w="38100">
            <a:solidFill>
              <a:srgbClr val="FF983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43BD6F-A60F-4F3D-A3A3-6893FB09B0AB}"/>
              </a:ext>
            </a:extLst>
          </p:cNvPr>
          <p:cNvSpPr/>
          <p:nvPr/>
        </p:nvSpPr>
        <p:spPr>
          <a:xfrm>
            <a:off x="1556289" y="1695385"/>
            <a:ext cx="9410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태그 라이브러리에서 태그를 가져와 사용할 수 있는 기능 제공 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 JSTL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84B777-6F26-4C16-9FD1-6F0D4D336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2" y="3867491"/>
            <a:ext cx="4191000" cy="23526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D04F0C-E7DB-4031-8672-4F2D1CAEB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272" y="4432024"/>
            <a:ext cx="5248275" cy="139065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FE8D2E-A612-4D9F-AEF4-460BF8D04AAD}"/>
              </a:ext>
            </a:extLst>
          </p:cNvPr>
          <p:cNvCxnSpPr>
            <a:cxnSpLocks/>
          </p:cNvCxnSpPr>
          <p:nvPr/>
        </p:nvCxnSpPr>
        <p:spPr>
          <a:xfrm>
            <a:off x="5082742" y="5043828"/>
            <a:ext cx="1066256" cy="0"/>
          </a:xfrm>
          <a:prstGeom prst="straightConnector1">
            <a:avLst/>
          </a:prstGeom>
          <a:ln w="50800">
            <a:solidFill>
              <a:srgbClr val="FF9839">
                <a:alpha val="50000"/>
              </a:srgb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B8C86D-85D8-4B96-AAE6-F3693C569B30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3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5F6B9-F1BB-45D2-A955-F4E8F946DF35}"/>
              </a:ext>
            </a:extLst>
          </p:cNvPr>
          <p:cNvSpPr txBox="1"/>
          <p:nvPr/>
        </p:nvSpPr>
        <p:spPr>
          <a:xfrm>
            <a:off x="201336" y="109057"/>
            <a:ext cx="350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Annotation(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F11993-B83C-4F46-ADFC-595949D8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2595326"/>
            <a:ext cx="6534150" cy="34480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B71CE0-5239-4C05-874B-9D404AB51BF4}"/>
              </a:ext>
            </a:extLst>
          </p:cNvPr>
          <p:cNvSpPr/>
          <p:nvPr/>
        </p:nvSpPr>
        <p:spPr>
          <a:xfrm>
            <a:off x="681159" y="1196571"/>
            <a:ext cx="37434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주석 </a:t>
            </a:r>
            <a:r>
              <a:rPr lang="en-US" altLang="ko-KR" sz="32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&lt;%--  --%&gt;</a:t>
            </a:r>
            <a:endParaRPr lang="ko-KR" altLang="en-US" sz="32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FFB78-A3CC-496D-A8B5-EDC593358D45}"/>
              </a:ext>
            </a:extLst>
          </p:cNvPr>
          <p:cNvSpPr txBox="1"/>
          <p:nvPr/>
        </p:nvSpPr>
        <p:spPr>
          <a:xfrm>
            <a:off x="1123048" y="1848297"/>
            <a:ext cx="6367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설명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테스트 목적으로 사용되는 태그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8992DB-9A7C-4DD4-B474-702151621918}"/>
              </a:ext>
            </a:extLst>
          </p:cNvPr>
          <p:cNvSpPr/>
          <p:nvPr/>
        </p:nvSpPr>
        <p:spPr>
          <a:xfrm>
            <a:off x="3151792" y="4602343"/>
            <a:ext cx="1819143" cy="353313"/>
          </a:xfrm>
          <a:prstGeom prst="rect">
            <a:avLst/>
          </a:prstGeom>
          <a:noFill/>
          <a:ln w="38100">
            <a:solidFill>
              <a:srgbClr val="EF535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F41BC8-CC19-40C3-A2AE-5BAEDEBBE287}"/>
              </a:ext>
            </a:extLst>
          </p:cNvPr>
          <p:cNvSpPr/>
          <p:nvPr/>
        </p:nvSpPr>
        <p:spPr>
          <a:xfrm>
            <a:off x="3152275" y="5037105"/>
            <a:ext cx="2001057" cy="688507"/>
          </a:xfrm>
          <a:prstGeom prst="rect">
            <a:avLst/>
          </a:prstGeom>
          <a:noFill/>
          <a:ln w="38100">
            <a:solidFill>
              <a:srgbClr val="EF535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2363575-F7A3-4897-945D-A1E28E377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87" y="2871551"/>
            <a:ext cx="8353425" cy="2895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A8A27F-4B52-4EB5-BFCD-62DE9437AACD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7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8E59E9-C13D-4339-8B2F-96DE9F4FDBDB}"/>
              </a:ext>
            </a:extLst>
          </p:cNvPr>
          <p:cNvSpPr txBox="1"/>
          <p:nvPr/>
        </p:nvSpPr>
        <p:spPr>
          <a:xfrm>
            <a:off x="256184" y="2784459"/>
            <a:ext cx="2537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Next</a:t>
            </a:r>
            <a:endParaRPr lang="ko-KR" altLang="en-US" sz="7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988376-1C94-449F-BEA7-31E169D64749}"/>
              </a:ext>
            </a:extLst>
          </p:cNvPr>
          <p:cNvSpPr/>
          <p:nvPr/>
        </p:nvSpPr>
        <p:spPr>
          <a:xfrm>
            <a:off x="-204186" y="217457"/>
            <a:ext cx="12202146" cy="642308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Top Best Web Development Services Company">
            <a:extLst>
              <a:ext uri="{FF2B5EF4-FFF2-40B4-BE49-F238E27FC236}">
                <a16:creationId xmlns:a16="http://schemas.microsoft.com/office/drawing/2014/main" id="{5B8118D2-9911-4E01-9B7A-28F2017CA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67" y="611924"/>
            <a:ext cx="6165541" cy="61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31485D-F7FB-4D36-B706-605C83597EEA}"/>
              </a:ext>
            </a:extLst>
          </p:cNvPr>
          <p:cNvSpPr txBox="1"/>
          <p:nvPr/>
        </p:nvSpPr>
        <p:spPr>
          <a:xfrm>
            <a:off x="256184" y="4073541"/>
            <a:ext cx="4325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ch4.</a:t>
            </a:r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JSP_</a:t>
            </a:r>
            <a:r>
              <a:rPr lang="ko-KR" altLang="en-US" sz="4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내장객체</a:t>
            </a:r>
            <a:endParaRPr lang="ko-KR" altLang="en-US" sz="4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60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65610C-C083-44B4-9755-6028A21E5880}"/>
              </a:ext>
            </a:extLst>
          </p:cNvPr>
          <p:cNvSpPr txBox="1"/>
          <p:nvPr/>
        </p:nvSpPr>
        <p:spPr>
          <a:xfrm>
            <a:off x="156948" y="62146"/>
            <a:ext cx="280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필요한가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018A6-53D8-45F6-8E89-FEC78E5BD3F8}"/>
              </a:ext>
            </a:extLst>
          </p:cNvPr>
          <p:cNvSpPr txBox="1"/>
          <p:nvPr/>
        </p:nvSpPr>
        <p:spPr>
          <a:xfrm>
            <a:off x="699165" y="1033995"/>
            <a:ext cx="3008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특징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E4A0D-C917-41BC-B961-76EC63A59B72}"/>
              </a:ext>
            </a:extLst>
          </p:cNvPr>
          <p:cNvSpPr txBox="1"/>
          <p:nvPr/>
        </p:nvSpPr>
        <p:spPr>
          <a:xfrm>
            <a:off x="1044429" y="1527150"/>
            <a:ext cx="10223301" cy="423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자바코드로 구현한 후 컴파일하고 배포해야 한다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코드가 수정되면 다시 컴파일하고 배포해야 한다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코드를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내에서 문자열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(“”)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작성해야 한다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프로그램이 복잡해지면 출력되는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페이지를 상상하기 어렵다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8C5EB-B356-4339-B4AA-FB46BFB4DB49}"/>
              </a:ext>
            </a:extLst>
          </p:cNvPr>
          <p:cNvSpPr txBox="1"/>
          <p:nvPr/>
        </p:nvSpPr>
        <p:spPr>
          <a:xfrm>
            <a:off x="1371599" y="3569901"/>
            <a:ext cx="300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생산성 저하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9D28AB-B9FF-4C28-9328-90A079C9AB65}"/>
              </a:ext>
            </a:extLst>
          </p:cNvPr>
          <p:cNvSpPr txBox="1"/>
          <p:nvPr/>
        </p:nvSpPr>
        <p:spPr>
          <a:xfrm>
            <a:off x="1371599" y="5758501"/>
            <a:ext cx="8451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Web Designer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 </a:t>
            </a:r>
            <a:r>
              <a:rPr lang="ko-KR" altLang="en-US" sz="24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서블릿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클래스에서 </a:t>
            </a:r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 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코드를 </a:t>
            </a:r>
            <a:r>
              <a:rPr lang="ko-KR" altLang="en-US" sz="24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작성해야함</a:t>
            </a:r>
            <a:endParaRPr lang="ko-KR" altLang="en-US" sz="24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126A33-7586-4103-8F50-FC356163AB8E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1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65610C-C083-44B4-9755-6028A21E5880}"/>
              </a:ext>
            </a:extLst>
          </p:cNvPr>
          <p:cNvSpPr txBox="1"/>
          <p:nvPr/>
        </p:nvSpPr>
        <p:spPr>
          <a:xfrm>
            <a:off x="156948" y="62146"/>
            <a:ext cx="280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필요한가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49F99-BA97-487B-85B1-C75F699E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88" y="1629738"/>
            <a:ext cx="4478768" cy="4265233"/>
          </a:xfrm>
          <a:prstGeom prst="rect">
            <a:avLst/>
          </a:prstGeom>
          <a:ln w="285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F2C91D-4F50-49A0-B3AE-AACD4EADC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9" y="1551572"/>
            <a:ext cx="4478767" cy="4265233"/>
          </a:xfrm>
          <a:prstGeom prst="rect">
            <a:avLst/>
          </a:prstGeom>
          <a:ln w="28575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620FD4-2AE8-45F8-8DDB-FEAE3D626E04}"/>
              </a:ext>
            </a:extLst>
          </p:cNvPr>
          <p:cNvSpPr/>
          <p:nvPr/>
        </p:nvSpPr>
        <p:spPr>
          <a:xfrm>
            <a:off x="1124606" y="1551572"/>
            <a:ext cx="4543450" cy="4354649"/>
          </a:xfrm>
          <a:prstGeom prst="rect">
            <a:avLst/>
          </a:prstGeom>
          <a:noFill/>
          <a:ln w="38100">
            <a:solidFill>
              <a:srgbClr val="39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7343E3-8D53-4053-BB1E-C0901C060E7E}"/>
              </a:ext>
            </a:extLst>
          </p:cNvPr>
          <p:cNvSpPr/>
          <p:nvPr/>
        </p:nvSpPr>
        <p:spPr>
          <a:xfrm>
            <a:off x="6771230" y="3184761"/>
            <a:ext cx="3305158" cy="788761"/>
          </a:xfrm>
          <a:prstGeom prst="rect">
            <a:avLst/>
          </a:prstGeom>
          <a:noFill/>
          <a:ln w="38100">
            <a:solidFill>
              <a:srgbClr val="39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B9AF5F-0C15-443D-AD77-333725294A36}"/>
              </a:ext>
            </a:extLst>
          </p:cNvPr>
          <p:cNvSpPr/>
          <p:nvPr/>
        </p:nvSpPr>
        <p:spPr>
          <a:xfrm>
            <a:off x="1822289" y="3556307"/>
            <a:ext cx="3044535" cy="1977372"/>
          </a:xfrm>
          <a:prstGeom prst="rect">
            <a:avLst/>
          </a:prstGeom>
          <a:noFill/>
          <a:ln w="3810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AC814C-375A-43DC-AA3C-23E31684B28B}"/>
              </a:ext>
            </a:extLst>
          </p:cNvPr>
          <p:cNvSpPr/>
          <p:nvPr/>
        </p:nvSpPr>
        <p:spPr>
          <a:xfrm>
            <a:off x="6486738" y="1540321"/>
            <a:ext cx="4633410" cy="4354649"/>
          </a:xfrm>
          <a:prstGeom prst="rect">
            <a:avLst/>
          </a:prstGeom>
          <a:noFill/>
          <a:ln w="38100"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E565628-37C8-46DE-AC2A-559436D2CE99}"/>
              </a:ext>
            </a:extLst>
          </p:cNvPr>
          <p:cNvCxnSpPr>
            <a:endCxn id="17" idx="1"/>
          </p:cNvCxnSpPr>
          <p:nvPr/>
        </p:nvCxnSpPr>
        <p:spPr>
          <a:xfrm>
            <a:off x="5668056" y="3467890"/>
            <a:ext cx="1103174" cy="0"/>
          </a:xfrm>
          <a:prstGeom prst="straightConnector1">
            <a:avLst/>
          </a:prstGeom>
          <a:ln w="38100">
            <a:solidFill>
              <a:srgbClr val="39A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14C545-4B28-4FBB-97E9-49783E632121}"/>
              </a:ext>
            </a:extLst>
          </p:cNvPr>
          <p:cNvCxnSpPr>
            <a:cxnSpLocks/>
          </p:cNvCxnSpPr>
          <p:nvPr/>
        </p:nvCxnSpPr>
        <p:spPr>
          <a:xfrm>
            <a:off x="4866824" y="4517912"/>
            <a:ext cx="1619914" cy="0"/>
          </a:xfrm>
          <a:prstGeom prst="straightConnector1">
            <a:avLst/>
          </a:prstGeom>
          <a:ln w="38100">
            <a:solidFill>
              <a:srgbClr val="FF98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4E96B9-A63F-4454-AC35-17EFF161B010}"/>
              </a:ext>
            </a:extLst>
          </p:cNvPr>
          <p:cNvSpPr txBox="1"/>
          <p:nvPr/>
        </p:nvSpPr>
        <p:spPr>
          <a:xfrm>
            <a:off x="1822289" y="5996959"/>
            <a:ext cx="325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코드에 </a:t>
            </a:r>
            <a:r>
              <a:rPr lang="en-US" altLang="ko-KR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 </a:t>
            </a:r>
            <a:r>
              <a:rPr lang="ko-KR" altLang="en-US" sz="24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9DA91-811B-4CE3-A343-E516A726A69E}"/>
              </a:ext>
            </a:extLst>
          </p:cNvPr>
          <p:cNvSpPr txBox="1"/>
          <p:nvPr/>
        </p:nvSpPr>
        <p:spPr>
          <a:xfrm>
            <a:off x="7209702" y="5996958"/>
            <a:ext cx="325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Java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CC75-411F-4778-BF89-E634D1C6DEAD}"/>
              </a:ext>
            </a:extLst>
          </p:cNvPr>
          <p:cNvSpPr txBox="1"/>
          <p:nvPr/>
        </p:nvSpPr>
        <p:spPr>
          <a:xfrm>
            <a:off x="2564540" y="987120"/>
            <a:ext cx="1663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Servlet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96EE3-A52E-4E12-A0EC-CCCEEAB9101F}"/>
              </a:ext>
            </a:extLst>
          </p:cNvPr>
          <p:cNvSpPr txBox="1"/>
          <p:nvPr/>
        </p:nvSpPr>
        <p:spPr>
          <a:xfrm>
            <a:off x="8337840" y="987119"/>
            <a:ext cx="931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66AB70-B8C5-410F-A031-E9373599BEB9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12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DAB1D83-1BF1-4663-AF9A-C854C56F5991}"/>
              </a:ext>
            </a:extLst>
          </p:cNvPr>
          <p:cNvSpPr txBox="1"/>
          <p:nvPr/>
        </p:nvSpPr>
        <p:spPr>
          <a:xfrm>
            <a:off x="156948" y="62146"/>
            <a:ext cx="413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8C8DE5-0E1A-474A-A6CE-A201928D4257}"/>
              </a:ext>
            </a:extLst>
          </p:cNvPr>
          <p:cNvSpPr txBox="1"/>
          <p:nvPr/>
        </p:nvSpPr>
        <p:spPr>
          <a:xfrm>
            <a:off x="2392331" y="1985293"/>
            <a:ext cx="75402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</a:t>
            </a:r>
            <a:r>
              <a:rPr lang="en-US" altLang="ko-KR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ava </a:t>
            </a:r>
            <a:r>
              <a:rPr lang="en-US" altLang="ko-KR" sz="6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erver </a:t>
            </a:r>
            <a:r>
              <a:rPr lang="en-US" altLang="ko-KR" sz="66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age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AD85EA-7C7C-4D0B-9627-3AAA686D8368}"/>
              </a:ext>
            </a:extLst>
          </p:cNvPr>
          <p:cNvSpPr txBox="1"/>
          <p:nvPr/>
        </p:nvSpPr>
        <p:spPr>
          <a:xfrm>
            <a:off x="5018085" y="1816016"/>
            <a:ext cx="2155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sz="8800" dirty="0">
              <a:solidFill>
                <a:srgbClr val="FF983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633428-6E2A-4E42-9774-FED59BD3D2ED}"/>
              </a:ext>
            </a:extLst>
          </p:cNvPr>
          <p:cNvSpPr txBox="1"/>
          <p:nvPr/>
        </p:nvSpPr>
        <p:spPr>
          <a:xfrm>
            <a:off x="920762" y="3741689"/>
            <a:ext cx="10483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내에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코드를 작성하고 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서버에서 웹 페이지를 생성하여 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웹브라우저에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돌려주는 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rgbClr val="FF983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자바를 기반으로 한 스크립트 언어</a:t>
            </a:r>
            <a:endParaRPr lang="en-US" altLang="ko-KR" sz="3200" dirty="0">
              <a:solidFill>
                <a:srgbClr val="FF983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11A72-1BA0-43AB-82B1-3EC630107686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DAB1D83-1BF1-4663-AF9A-C854C56F5991}"/>
              </a:ext>
            </a:extLst>
          </p:cNvPr>
          <p:cNvSpPr txBox="1"/>
          <p:nvPr/>
        </p:nvSpPr>
        <p:spPr>
          <a:xfrm>
            <a:off x="156948" y="62146"/>
            <a:ext cx="413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28FDDA-2430-4B0B-9120-C1FC9E38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78" y="2028307"/>
            <a:ext cx="1209675" cy="86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909EE-006A-41D4-A8CA-47425E6F221C}"/>
              </a:ext>
            </a:extLst>
          </p:cNvPr>
          <p:cNvSpPr txBox="1"/>
          <p:nvPr/>
        </p:nvSpPr>
        <p:spPr>
          <a:xfrm>
            <a:off x="733576" y="2010675"/>
            <a:ext cx="11356229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확장자를 가짐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6AA0C8-38AE-4EA6-A96E-3F3E7B80C634}"/>
              </a:ext>
            </a:extLst>
          </p:cNvPr>
          <p:cNvSpPr/>
          <p:nvPr/>
        </p:nvSpPr>
        <p:spPr>
          <a:xfrm>
            <a:off x="5248452" y="2895082"/>
            <a:ext cx="320702" cy="45719"/>
          </a:xfrm>
          <a:prstGeom prst="rect">
            <a:avLst/>
          </a:prstGeom>
          <a:solidFill>
            <a:schemeClr val="accent2"/>
          </a:solidFill>
          <a:ln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739E14-DED2-46D5-A760-0D25EC889A83}"/>
              </a:ext>
            </a:extLst>
          </p:cNvPr>
          <p:cNvSpPr/>
          <p:nvPr/>
        </p:nvSpPr>
        <p:spPr>
          <a:xfrm>
            <a:off x="5248451" y="2697625"/>
            <a:ext cx="320702" cy="45719"/>
          </a:xfrm>
          <a:prstGeom prst="rect">
            <a:avLst/>
          </a:prstGeom>
          <a:solidFill>
            <a:schemeClr val="accent2"/>
          </a:solidFill>
          <a:ln>
            <a:solidFill>
              <a:srgbClr val="FF9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91759-6D81-44B0-B0B2-1C6DC755715A}"/>
              </a:ext>
            </a:extLst>
          </p:cNvPr>
          <p:cNvSpPr txBox="1"/>
          <p:nvPr/>
        </p:nvSpPr>
        <p:spPr>
          <a:xfrm>
            <a:off x="663340" y="2438441"/>
            <a:ext cx="11356229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동적으로 작동하여 응답은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F9BA1-2FF5-4A30-A113-6ED21345FCAF}"/>
              </a:ext>
            </a:extLst>
          </p:cNvPr>
          <p:cNvSpPr txBox="1"/>
          <p:nvPr/>
        </p:nvSpPr>
        <p:spPr>
          <a:xfrm>
            <a:off x="663339" y="3642835"/>
            <a:ext cx="11356229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8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-&gt; </a:t>
            </a:r>
            <a:r>
              <a:rPr lang="ko-KR" altLang="en-US" sz="28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서블릿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(.java)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(.class)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html</a:t>
            </a:r>
            <a:r>
              <a:rPr lang="ko-KR" altLang="en-US" sz="28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변환되어 실행됨</a:t>
            </a:r>
            <a:endParaRPr lang="en-US" altLang="ko-KR" sz="2800" dirty="0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141241-86E6-4F40-B0D1-94A4D82D7BB5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5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F4EB924-0557-4FDA-978C-733A0282EA29}"/>
              </a:ext>
            </a:extLst>
          </p:cNvPr>
          <p:cNvSpPr txBox="1"/>
          <p:nvPr/>
        </p:nvSpPr>
        <p:spPr>
          <a:xfrm>
            <a:off x="156948" y="62146"/>
            <a:ext cx="535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Life Cycle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6BCA78-05D1-4781-AC84-0F3226F80286}"/>
              </a:ext>
            </a:extLst>
          </p:cNvPr>
          <p:cNvSpPr/>
          <p:nvPr/>
        </p:nvSpPr>
        <p:spPr>
          <a:xfrm>
            <a:off x="5711323" y="2070921"/>
            <a:ext cx="5398916" cy="3868805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B1D1DD-549D-46E0-B6F8-C9FB7102F30F}"/>
              </a:ext>
            </a:extLst>
          </p:cNvPr>
          <p:cNvGrpSpPr/>
          <p:nvPr/>
        </p:nvGrpSpPr>
        <p:grpSpPr>
          <a:xfrm>
            <a:off x="1030660" y="1870939"/>
            <a:ext cx="1598078" cy="412646"/>
            <a:chOff x="4921713" y="1188577"/>
            <a:chExt cx="2590873" cy="4126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FF2F54-72C3-4921-A4A8-19BC8800074A}"/>
                </a:ext>
              </a:extLst>
            </p:cNvPr>
            <p:cNvSpPr txBox="1"/>
            <p:nvPr/>
          </p:nvSpPr>
          <p:spPr>
            <a:xfrm>
              <a:off x="5049085" y="1188577"/>
              <a:ext cx="2253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Request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62CBA5A-E460-48DA-A5C8-E02725518E3F}"/>
                </a:ext>
              </a:extLst>
            </p:cNvPr>
            <p:cNvCxnSpPr/>
            <p:nvPr/>
          </p:nvCxnSpPr>
          <p:spPr>
            <a:xfrm>
              <a:off x="4921713" y="1601223"/>
              <a:ext cx="2590873" cy="0"/>
            </a:xfrm>
            <a:prstGeom prst="straightConnector1">
              <a:avLst/>
            </a:prstGeom>
            <a:ln w="47625">
              <a:solidFill>
                <a:schemeClr val="tx2">
                  <a:lumMod val="7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BC694A-60C8-425A-A0FD-F4515C122E25}"/>
              </a:ext>
            </a:extLst>
          </p:cNvPr>
          <p:cNvSpPr/>
          <p:nvPr/>
        </p:nvSpPr>
        <p:spPr>
          <a:xfrm>
            <a:off x="2675884" y="1855699"/>
            <a:ext cx="8651997" cy="43145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4BAD83-62AA-4E5C-9A72-44C89F52FEB5}"/>
              </a:ext>
            </a:extLst>
          </p:cNvPr>
          <p:cNvSpPr/>
          <p:nvPr/>
        </p:nvSpPr>
        <p:spPr>
          <a:xfrm>
            <a:off x="5818558" y="2067480"/>
            <a:ext cx="239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 Container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D6FD98-143A-4408-80E0-09D4A5182842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717528" y="2451915"/>
            <a:ext cx="1666533" cy="48362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1D202E-49F0-4519-833F-B231C1A7D964}"/>
              </a:ext>
            </a:extLst>
          </p:cNvPr>
          <p:cNvSpPr txBox="1"/>
          <p:nvPr/>
        </p:nvSpPr>
        <p:spPr>
          <a:xfrm>
            <a:off x="6384061" y="2704702"/>
            <a:ext cx="171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hello.jsp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C71D34-AD49-45DB-ADD3-648F5273A0A5}"/>
              </a:ext>
            </a:extLst>
          </p:cNvPr>
          <p:cNvSpPr txBox="1"/>
          <p:nvPr/>
        </p:nvSpPr>
        <p:spPr>
          <a:xfrm>
            <a:off x="8602142" y="2704702"/>
            <a:ext cx="2637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hello_jsp.java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8DC-80DF-43EB-978E-785260E7AD75}"/>
              </a:ext>
            </a:extLst>
          </p:cNvPr>
          <p:cNvSpPr txBox="1"/>
          <p:nvPr/>
        </p:nvSpPr>
        <p:spPr>
          <a:xfrm>
            <a:off x="8562030" y="3765619"/>
            <a:ext cx="258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hello_jsp.class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4FF70D1-A6B1-4495-BE6C-154FBEDE2AE5}"/>
              </a:ext>
            </a:extLst>
          </p:cNvPr>
          <p:cNvCxnSpPr>
            <a:cxnSpLocks/>
          </p:cNvCxnSpPr>
          <p:nvPr/>
        </p:nvCxnSpPr>
        <p:spPr>
          <a:xfrm>
            <a:off x="8061098" y="2966312"/>
            <a:ext cx="672738" cy="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665828F-1321-44FF-937B-275262DB3D3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9856190" y="3166367"/>
            <a:ext cx="0" cy="599252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29EB9F6-117B-4D7D-A7BB-40EFB3D3BFE4}"/>
              </a:ext>
            </a:extLst>
          </p:cNvPr>
          <p:cNvGrpSpPr/>
          <p:nvPr/>
        </p:nvGrpSpPr>
        <p:grpSpPr>
          <a:xfrm>
            <a:off x="6689755" y="4507828"/>
            <a:ext cx="1173542" cy="1038435"/>
            <a:chOff x="7432962" y="4246623"/>
            <a:chExt cx="973326" cy="9902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654EC1A-B26C-42FF-8865-64479AD92ABC}"/>
                </a:ext>
              </a:extLst>
            </p:cNvPr>
            <p:cNvGrpSpPr/>
            <p:nvPr/>
          </p:nvGrpSpPr>
          <p:grpSpPr>
            <a:xfrm>
              <a:off x="7452452" y="4246623"/>
              <a:ext cx="953836" cy="990228"/>
              <a:chOff x="7024563" y="3835496"/>
              <a:chExt cx="1585193" cy="164567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E4E88E6-379A-460A-B0A9-A01E0426E9DC}"/>
                  </a:ext>
                </a:extLst>
              </p:cNvPr>
              <p:cNvSpPr/>
              <p:nvPr/>
            </p:nvSpPr>
            <p:spPr>
              <a:xfrm>
                <a:off x="7024563" y="3835496"/>
                <a:ext cx="1184717" cy="1645675"/>
              </a:xfrm>
              <a:prstGeom prst="rect">
                <a:avLst/>
              </a:prstGeom>
              <a:solidFill>
                <a:schemeClr val="bg2">
                  <a:lumMod val="75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F9281DD-DE7D-4C19-8421-4271040C237C}"/>
                  </a:ext>
                </a:extLst>
              </p:cNvPr>
              <p:cNvSpPr/>
              <p:nvPr/>
            </p:nvSpPr>
            <p:spPr>
              <a:xfrm>
                <a:off x="7879129" y="4403161"/>
                <a:ext cx="730627" cy="1014904"/>
              </a:xfrm>
              <a:prstGeom prst="rect">
                <a:avLst/>
              </a:prstGeom>
              <a:solidFill>
                <a:schemeClr val="bg2">
                  <a:lumMod val="75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36B06FB-ABC3-4436-8A35-805C206679B0}"/>
                </a:ext>
              </a:extLst>
            </p:cNvPr>
            <p:cNvSpPr/>
            <p:nvPr/>
          </p:nvSpPr>
          <p:spPr>
            <a:xfrm>
              <a:off x="7432962" y="4479486"/>
              <a:ext cx="848498" cy="440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HTML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C39B2A-1BD6-4A1C-A426-EAC6C19DCB99}"/>
              </a:ext>
            </a:extLst>
          </p:cNvPr>
          <p:cNvCxnSpPr>
            <a:stCxn id="32" idx="2"/>
            <a:endCxn id="45" idx="0"/>
          </p:cNvCxnSpPr>
          <p:nvPr/>
        </p:nvCxnSpPr>
        <p:spPr>
          <a:xfrm>
            <a:off x="9856190" y="4227284"/>
            <a:ext cx="0" cy="482601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330BCB3-5318-4106-903A-AEF0CCBF5655}"/>
              </a:ext>
            </a:extLst>
          </p:cNvPr>
          <p:cNvCxnSpPr>
            <a:cxnSpLocks/>
          </p:cNvCxnSpPr>
          <p:nvPr/>
        </p:nvCxnSpPr>
        <p:spPr>
          <a:xfrm flipH="1" flipV="1">
            <a:off x="4547784" y="2767558"/>
            <a:ext cx="2120889" cy="2188799"/>
          </a:xfrm>
          <a:prstGeom prst="straightConnector1">
            <a:avLst/>
          </a:prstGeom>
          <a:ln w="47625">
            <a:solidFill>
              <a:srgbClr val="FF983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BF02778-977B-4FAB-B9A8-36F775B9FD20}"/>
              </a:ext>
            </a:extLst>
          </p:cNvPr>
          <p:cNvGrpSpPr/>
          <p:nvPr/>
        </p:nvGrpSpPr>
        <p:grpSpPr>
          <a:xfrm>
            <a:off x="981994" y="2697083"/>
            <a:ext cx="1646744" cy="421540"/>
            <a:chOff x="4844144" y="2051795"/>
            <a:chExt cx="2622911" cy="42154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CFCE38-6AC4-43F5-A285-3D295DF349E6}"/>
                </a:ext>
              </a:extLst>
            </p:cNvPr>
            <p:cNvSpPr txBox="1"/>
            <p:nvPr/>
          </p:nvSpPr>
          <p:spPr>
            <a:xfrm>
              <a:off x="5139045" y="2073225"/>
              <a:ext cx="23232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Response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A8392BA-67D3-4763-81BA-0C376CFD8DF0}"/>
                </a:ext>
              </a:extLst>
            </p:cNvPr>
            <p:cNvCxnSpPr/>
            <p:nvPr/>
          </p:nvCxnSpPr>
          <p:spPr>
            <a:xfrm flipH="1">
              <a:off x="4844144" y="2051795"/>
              <a:ext cx="2622911" cy="5964"/>
            </a:xfrm>
            <a:prstGeom prst="straightConnector1">
              <a:avLst/>
            </a:prstGeom>
            <a:ln w="47625">
              <a:solidFill>
                <a:srgbClr val="FF9839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3743E20-42FC-4CD8-A3AF-2E981572F582}"/>
              </a:ext>
            </a:extLst>
          </p:cNvPr>
          <p:cNvSpPr txBox="1"/>
          <p:nvPr/>
        </p:nvSpPr>
        <p:spPr>
          <a:xfrm>
            <a:off x="8562030" y="4709885"/>
            <a:ext cx="258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Memory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적재 및 실행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EB39FCF-C717-478A-B779-99376CE03690}"/>
              </a:ext>
            </a:extLst>
          </p:cNvPr>
          <p:cNvCxnSpPr>
            <a:cxnSpLocks/>
          </p:cNvCxnSpPr>
          <p:nvPr/>
        </p:nvCxnSpPr>
        <p:spPr>
          <a:xfrm flipH="1">
            <a:off x="7901948" y="4971699"/>
            <a:ext cx="672738" cy="1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242EE4-DC94-4C3A-B55A-3AEE88EF81AE}"/>
              </a:ext>
            </a:extLst>
          </p:cNvPr>
          <p:cNvSpPr txBox="1"/>
          <p:nvPr/>
        </p:nvSpPr>
        <p:spPr>
          <a:xfrm>
            <a:off x="2675884" y="2134636"/>
            <a:ext cx="2052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F7A78-AA4A-45EA-B85B-51FE7A14D2ED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28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F4EB924-0557-4FDA-978C-733A0282EA29}"/>
              </a:ext>
            </a:extLst>
          </p:cNvPr>
          <p:cNvSpPr txBox="1"/>
          <p:nvPr/>
        </p:nvSpPr>
        <p:spPr>
          <a:xfrm>
            <a:off x="156948" y="62146"/>
            <a:ext cx="535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 Life Cycle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F9AE37-46A7-41BF-B5CA-91C727645EAE}"/>
              </a:ext>
            </a:extLst>
          </p:cNvPr>
          <p:cNvSpPr txBox="1"/>
          <p:nvPr/>
        </p:nvSpPr>
        <p:spPr>
          <a:xfrm>
            <a:off x="280946" y="1963973"/>
            <a:ext cx="1191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워크스페이스폴더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\.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metadata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\.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plugins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org.eclipse.wst.server.core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\tmp1\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Catalina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localhost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\프로젝트이름\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org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apache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\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jsp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BE074E-4B52-4A53-A603-D398E67F0AFD}"/>
              </a:ext>
            </a:extLst>
          </p:cNvPr>
          <p:cNvSpPr txBox="1"/>
          <p:nvPr/>
        </p:nvSpPr>
        <p:spPr>
          <a:xfrm>
            <a:off x="280946" y="1350283"/>
            <a:ext cx="637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 </a:t>
            </a:r>
            <a:r>
              <a:rPr lang="ko-KR" altLang="en-US" sz="20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아래 링크에서 </a:t>
            </a:r>
            <a:r>
              <a:rPr lang="ko-KR" altLang="en-US" sz="2000" dirty="0" err="1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서블릿으로</a:t>
            </a:r>
            <a:r>
              <a:rPr lang="ko-KR" altLang="en-US" sz="20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변환된 파일을 확인할 수 있음 </a:t>
            </a:r>
            <a:r>
              <a:rPr lang="en-US" altLang="ko-KR" sz="20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*</a:t>
            </a:r>
            <a:r>
              <a:rPr lang="ko-KR" altLang="en-US" sz="2000" dirty="0">
                <a:solidFill>
                  <a:srgbClr val="39A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000" dirty="0" err="1">
              <a:solidFill>
                <a:srgbClr val="39A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4BF54C3-551A-4538-BAE0-E4ECA7CA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89" y="3429000"/>
            <a:ext cx="3733344" cy="196955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908F8B9-EA3E-4735-A40E-469F248D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396" y="2768225"/>
            <a:ext cx="5015153" cy="33956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577E52-4CAC-455A-A696-57D6832398DE}"/>
              </a:ext>
            </a:extLst>
          </p:cNvPr>
          <p:cNvSpPr/>
          <p:nvPr/>
        </p:nvSpPr>
        <p:spPr>
          <a:xfrm>
            <a:off x="0" y="637834"/>
            <a:ext cx="8488218" cy="83127"/>
          </a:xfrm>
          <a:prstGeom prst="rect">
            <a:avLst/>
          </a:prstGeom>
          <a:gradFill flip="none" rotWithShape="1">
            <a:gsLst>
              <a:gs pos="0">
                <a:srgbClr val="FF9839"/>
              </a:gs>
              <a:gs pos="100000">
                <a:srgbClr val="39A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7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912</Words>
  <Application>Microsoft Office PowerPoint</Application>
  <PresentationFormat>와이드스크린</PresentationFormat>
  <Paragraphs>196</Paragraphs>
  <Slides>33</Slides>
  <Notes>26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Wingdings</vt:lpstr>
      <vt:lpstr>Arial</vt:lpstr>
      <vt:lpstr>맑은 고딕</vt:lpstr>
      <vt:lpstr>나눔스퀘어라운드 ExtraBold</vt:lpstr>
      <vt:lpstr>Mapo한아름</vt:lpstr>
      <vt:lpstr>210 맨발의청춘 B</vt:lpstr>
      <vt:lpstr>210 맨발의청춘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kyg4914@gmail.com</dc:creator>
  <cp:lastModifiedBy>SMHRD</cp:lastModifiedBy>
  <cp:revision>86</cp:revision>
  <dcterms:created xsi:type="dcterms:W3CDTF">2021-06-24T00:38:21Z</dcterms:created>
  <dcterms:modified xsi:type="dcterms:W3CDTF">2022-12-22T01:52:24Z</dcterms:modified>
</cp:coreProperties>
</file>